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8" r:id="rId3"/>
    <p:sldId id="279" r:id="rId4"/>
    <p:sldId id="280" r:id="rId5"/>
    <p:sldId id="303" r:id="rId6"/>
    <p:sldId id="306" r:id="rId7"/>
    <p:sldId id="307" r:id="rId8"/>
    <p:sldId id="308" r:id="rId9"/>
    <p:sldId id="302" r:id="rId10"/>
    <p:sldId id="282" r:id="rId11"/>
    <p:sldId id="291" r:id="rId12"/>
    <p:sldId id="292" r:id="rId13"/>
    <p:sldId id="293" r:id="rId14"/>
    <p:sldId id="295" r:id="rId15"/>
    <p:sldId id="296" r:id="rId16"/>
    <p:sldId id="297" r:id="rId17"/>
    <p:sldId id="299" r:id="rId18"/>
    <p:sldId id="300" r:id="rId19"/>
    <p:sldId id="301" r:id="rId20"/>
    <p:sldId id="304" r:id="rId21"/>
    <p:sldId id="305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2" r:id="rId35"/>
    <p:sldId id="324" r:id="rId36"/>
    <p:sldId id="326" r:id="rId37"/>
    <p:sldId id="327" r:id="rId38"/>
    <p:sldId id="328" r:id="rId39"/>
    <p:sldId id="329" r:id="rId4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7F3"/>
    <a:srgbClr val="EDCBE2"/>
    <a:srgbClr val="004C00"/>
    <a:srgbClr val="D9DFE5"/>
    <a:srgbClr val="004077"/>
    <a:srgbClr val="FFD891"/>
    <a:srgbClr val="E77E78"/>
    <a:srgbClr val="F9B94E"/>
    <a:srgbClr val="FEFAEE"/>
    <a:srgbClr val="E8A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701"/>
  </p:normalViewPr>
  <p:slideViewPr>
    <p:cSldViewPr snapToGrid="0" snapToObjects="1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40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347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623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58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31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468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11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2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4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301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81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B27E-B322-D846-B504-A7AF12AF744A}" type="datetimeFigureOut">
              <a:rPr lang="es-ES_tradnl" smtClean="0"/>
              <a:t>13/08/2024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F8CCB-4F87-2F46-BF98-593798B52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7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lopezcano.blogspot.com/2019/02/preguntas-tareas-deinvestigacion-e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4848" y="2630769"/>
            <a:ext cx="10469217" cy="1739027"/>
          </a:xfrm>
        </p:spPr>
        <p:txBody>
          <a:bodyPr>
            <a:normAutofit fontScale="90000"/>
          </a:bodyPr>
          <a:lstStyle/>
          <a:p>
            <a: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  <a:t>METAS DE CARGA CONTAMINANTE Y</a:t>
            </a:r>
            <a:b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</a:br>
            <a: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  <a:t> SANEAMIENTO DE VERTIMIENTOS</a:t>
            </a:r>
            <a:b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</a:br>
            <a: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  <a:t>DEPARTAMENTO DEL TOLIMA</a:t>
            </a:r>
            <a:b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</a:br>
            <a: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ea typeface="+mn-ea"/>
                <a:cs typeface="+mn-cs"/>
              </a:rPr>
              <a:t>QUINQUENIO 2025-2029</a:t>
            </a:r>
            <a:br>
              <a:rPr lang="es-CO" sz="4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</a:br>
            <a:endParaRPr lang="es-CO" sz="40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3152" y="3967261"/>
            <a:ext cx="9144000" cy="805070"/>
          </a:xfrm>
        </p:spPr>
        <p:txBody>
          <a:bodyPr>
            <a:normAutofit fontScale="25000" lnSpcReduction="20000"/>
          </a:bodyPr>
          <a:lstStyle/>
          <a:p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CORTOLIMA</a:t>
            </a:r>
          </a:p>
          <a:p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2024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548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33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D0CFB57-681D-081D-923A-2B5E27CEA65E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7792589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696929" y="1808624"/>
            <a:ext cx="4414684" cy="53094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4077"/>
                </a:solidFill>
                <a:latin typeface="Sansita" panose="020B0604020202020204" charset="0"/>
              </a:rPr>
              <a:t>CUENCA COELLO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8785949" y="3429000"/>
          <a:ext cx="2805636" cy="13088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8624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457012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rgbClr val="004077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META GLOBAL ULTIMO AÑO DEL  QUINQUENIO – CUENCA COELLO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1.562.086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1.225.563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24145F0-E253-D5A9-F900-7570A1C04953}"/>
              </a:ext>
            </a:extLst>
          </p:cNvPr>
          <p:cNvGraphicFramePr>
            <a:graphicFrameLocks noGrp="1"/>
          </p:cNvGraphicFramePr>
          <p:nvPr/>
        </p:nvGraphicFramePr>
        <p:xfrm>
          <a:off x="1129276" y="2547445"/>
          <a:ext cx="7110157" cy="327334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48852">
                  <a:extLst>
                    <a:ext uri="{9D8B030D-6E8A-4147-A177-3AD203B41FA5}">
                      <a16:colId xmlns:a16="http://schemas.microsoft.com/office/drawing/2014/main" val="3669942646"/>
                    </a:ext>
                  </a:extLst>
                </a:gridCol>
                <a:gridCol w="1848852">
                  <a:extLst>
                    <a:ext uri="{9D8B030D-6E8A-4147-A177-3AD203B41FA5}">
                      <a16:colId xmlns:a16="http://schemas.microsoft.com/office/drawing/2014/main" val="3083531427"/>
                    </a:ext>
                  </a:extLst>
                </a:gridCol>
                <a:gridCol w="1943936">
                  <a:extLst>
                    <a:ext uri="{9D8B030D-6E8A-4147-A177-3AD203B41FA5}">
                      <a16:colId xmlns:a16="http://schemas.microsoft.com/office/drawing/2014/main" val="3327275020"/>
                    </a:ext>
                  </a:extLst>
                </a:gridCol>
                <a:gridCol w="1468517">
                  <a:extLst>
                    <a:ext uri="{9D8B030D-6E8A-4147-A177-3AD203B41FA5}">
                      <a16:colId xmlns:a16="http://schemas.microsoft.com/office/drawing/2014/main" val="1703515282"/>
                    </a:ext>
                  </a:extLst>
                </a:gridCol>
              </a:tblGrid>
              <a:tr h="56551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</a:br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01 DE ENERO DE 2029 A 31 DE DICIEMBRE DE 2029</a:t>
                      </a:r>
                      <a:endParaRPr lang="es-MX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44991"/>
                  </a:ext>
                </a:extLst>
              </a:tr>
              <a:tr h="406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USUARIO</a:t>
                      </a:r>
                      <a:endParaRPr lang="es-CO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FUENTE HIDRICA</a:t>
                      </a:r>
                      <a:endParaRPr lang="es-CO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SST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842393"/>
                  </a:ext>
                </a:extLst>
              </a:tr>
              <a:tr h="2381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ANGLOGOLD ASHANTI</a:t>
                      </a:r>
                      <a:endParaRPr lang="es-CO" sz="1000" b="1" i="0" u="none" strike="noStrike" dirty="0">
                        <a:solidFill>
                          <a:srgbClr val="0D0D0D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RIO COELLO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23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23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075002"/>
                  </a:ext>
                </a:extLst>
              </a:tr>
              <a:tr h="2381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MUNICIPIO CAJAMARCA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152.567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241.842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44825"/>
                  </a:ext>
                </a:extLst>
              </a:tr>
              <a:tr h="256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PBA-CAJAMARCA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1.804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4.059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341086"/>
                  </a:ext>
                </a:extLst>
              </a:tr>
              <a:tr h="3326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JOSE RENE DUCUARA DUCARA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QDA LAS MARIAS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204.991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204.991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439139"/>
                  </a:ext>
                </a:extLst>
              </a:tr>
              <a:tr h="3326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JOSE RENE DUCUARA DUCARA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QDA LAS MARIAS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149.548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149.548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73101"/>
                  </a:ext>
                </a:extLst>
              </a:tr>
              <a:tr h="2381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MUNICIPIO CAJAMARCA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RIO COELLO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27.182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43.087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83030"/>
                  </a:ext>
                </a:extLst>
              </a:tr>
              <a:tr h="3326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EGOZ AGROPECUARIA ROVIRA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RIO COELLO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6.996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7.871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55355"/>
                  </a:ext>
                </a:extLst>
              </a:tr>
              <a:tr h="3326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INVERSIONES HOTEL IGUAMA S.A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RIO COELLO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Sansita" panose="020B0604020202020204" charset="0"/>
                        </a:rPr>
                        <a:t>1.960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Sansita" panose="020B0604020202020204" charset="0"/>
                        </a:rPr>
                        <a:t>1.960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7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0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696929" y="1713476"/>
            <a:ext cx="4414684" cy="53094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4077"/>
                </a:solidFill>
                <a:latin typeface="Sansita" panose="020B0604020202020204" charset="0"/>
              </a:rPr>
              <a:t>CUENCA COELLO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051420" y="3084871"/>
          <a:ext cx="2805636" cy="13088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8624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457012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rgbClr val="004077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META GLOBAL ULTIMO AÑO DEL  QUINQUENIO – CUENCA COELLO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1.562.086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1.225.563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24145F0-E253-D5A9-F900-7570A1C04953}"/>
              </a:ext>
            </a:extLst>
          </p:cNvPr>
          <p:cNvGraphicFramePr>
            <a:graphicFrameLocks noGrp="1"/>
          </p:cNvGraphicFramePr>
          <p:nvPr/>
        </p:nvGraphicFramePr>
        <p:xfrm>
          <a:off x="1640553" y="2357149"/>
          <a:ext cx="7110157" cy="365347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48852">
                  <a:extLst>
                    <a:ext uri="{9D8B030D-6E8A-4147-A177-3AD203B41FA5}">
                      <a16:colId xmlns:a16="http://schemas.microsoft.com/office/drawing/2014/main" val="3669942646"/>
                    </a:ext>
                  </a:extLst>
                </a:gridCol>
                <a:gridCol w="1848852">
                  <a:extLst>
                    <a:ext uri="{9D8B030D-6E8A-4147-A177-3AD203B41FA5}">
                      <a16:colId xmlns:a16="http://schemas.microsoft.com/office/drawing/2014/main" val="3083531427"/>
                    </a:ext>
                  </a:extLst>
                </a:gridCol>
                <a:gridCol w="1943936">
                  <a:extLst>
                    <a:ext uri="{9D8B030D-6E8A-4147-A177-3AD203B41FA5}">
                      <a16:colId xmlns:a16="http://schemas.microsoft.com/office/drawing/2014/main" val="3327275020"/>
                    </a:ext>
                  </a:extLst>
                </a:gridCol>
                <a:gridCol w="1468517">
                  <a:extLst>
                    <a:ext uri="{9D8B030D-6E8A-4147-A177-3AD203B41FA5}">
                      <a16:colId xmlns:a16="http://schemas.microsoft.com/office/drawing/2014/main" val="1703515282"/>
                    </a:ext>
                  </a:extLst>
                </a:gridCol>
              </a:tblGrid>
              <a:tr h="53113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</a:br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01 DE ENERO DE 2029 A 31 DE DICIEMBRE DE 2029</a:t>
                      </a:r>
                      <a:endParaRPr lang="es-MX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44991"/>
                  </a:ext>
                </a:extLst>
              </a:tr>
              <a:tr h="382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USUARIO</a:t>
                      </a:r>
                      <a:endParaRPr lang="es-CO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FUENTE HIDRICA</a:t>
                      </a:r>
                      <a:endParaRPr lang="es-CO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SST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842393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CARLIMA-IBAGUE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38.724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19.362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075002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JHON FREDY MILLAN - PLANTA DE SACRIFICIO Y PROCESADORA DE AVES EL BOSQUE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4.666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44825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IBAGUÉ - IBAL S.A.E.S.P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794.762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511.065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341086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DE IBAGUÉ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69.466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48.174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439139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UNIVERSIDAD DEL TOLIMA-IBAGUE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2.309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2.309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73101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COLLAZOS GARAY - ROSALBA COLLAZOS GARAY - LICEO INFANTIL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83030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MINISTERIO DE DEFENSA NACIONAL Y OTROS -BATALLON RUT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2.799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2.799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55355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PARQUE LOGÍSTICO-IBAGUE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70417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CACE0D64-589F-3807-FA5E-6BBAEAD75E30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50146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</p:spTree>
    <p:extLst>
      <p:ext uri="{BB962C8B-B14F-4D97-AF65-F5344CB8AC3E}">
        <p14:creationId xmlns:p14="http://schemas.microsoft.com/office/powerpoint/2010/main" val="393710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4077"/>
                </a:solidFill>
                <a:latin typeface="Sansita" panose="020B0604020202020204" charset="0"/>
              </a:rPr>
              <a:t>CUENCA COELLO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051420" y="3084871"/>
          <a:ext cx="2805636" cy="13088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8624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457012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rgbClr val="004077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META GLOBAL ULTIMO AÑO DEL  QUINQUENIO – CUENCA COELLO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1.562.086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  <a:ea typeface="+mn-ea"/>
                          <a:cs typeface="+mn-cs"/>
                        </a:rPr>
                        <a:t>1.225.563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24145F0-E253-D5A9-F900-7570A1C04953}"/>
              </a:ext>
            </a:extLst>
          </p:cNvPr>
          <p:cNvGraphicFramePr>
            <a:graphicFrameLocks noGrp="1"/>
          </p:cNvGraphicFramePr>
          <p:nvPr/>
        </p:nvGraphicFramePr>
        <p:xfrm>
          <a:off x="1474839" y="2224386"/>
          <a:ext cx="7403692" cy="374368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94271">
                  <a:extLst>
                    <a:ext uri="{9D8B030D-6E8A-4147-A177-3AD203B41FA5}">
                      <a16:colId xmlns:a16="http://schemas.microsoft.com/office/drawing/2014/main" val="3669942646"/>
                    </a:ext>
                  </a:extLst>
                </a:gridCol>
                <a:gridCol w="1756089">
                  <a:extLst>
                    <a:ext uri="{9D8B030D-6E8A-4147-A177-3AD203B41FA5}">
                      <a16:colId xmlns:a16="http://schemas.microsoft.com/office/drawing/2014/main" val="3083531427"/>
                    </a:ext>
                  </a:extLst>
                </a:gridCol>
                <a:gridCol w="2024189">
                  <a:extLst>
                    <a:ext uri="{9D8B030D-6E8A-4147-A177-3AD203B41FA5}">
                      <a16:colId xmlns:a16="http://schemas.microsoft.com/office/drawing/2014/main" val="3327275020"/>
                    </a:ext>
                  </a:extLst>
                </a:gridCol>
                <a:gridCol w="1529143">
                  <a:extLst>
                    <a:ext uri="{9D8B030D-6E8A-4147-A177-3AD203B41FA5}">
                      <a16:colId xmlns:a16="http://schemas.microsoft.com/office/drawing/2014/main" val="1703515282"/>
                    </a:ext>
                  </a:extLst>
                </a:gridCol>
              </a:tblGrid>
              <a:tr h="6283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</a:br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01 DE ENERO DE 2029 A 31 DE DICIEMBRE DE 2029</a:t>
                      </a:r>
                      <a:endParaRPr lang="es-MX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44991"/>
                  </a:ext>
                </a:extLst>
              </a:tr>
              <a:tr h="382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USUARIO</a:t>
                      </a:r>
                      <a:endParaRPr lang="es-CO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FUENTE HIDRICA</a:t>
                      </a:r>
                      <a:endParaRPr lang="es-CO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SST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842393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CAJA DE COMPENSACIÓN FAMILIAR DE FENALCO TOLIMA - COMFENALCO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16.330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16.330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075002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DE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44825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COELLO - CP GUALANDAY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6.504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8.209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341086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ESPINAL - CP CHICORAL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21.841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45.133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439139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ESCUELA NACIONAL DE OPERACIONES DE LA POLICIA - CASAS FISCALES -CENOP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5.599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5.599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73101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ESCUELA NACIONAL DE OPERACIONES DE LA POLICIA -CENOP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3.639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3.639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83030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COELLO - CP GUALANDAY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MENESES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1.486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55355"/>
                  </a:ext>
                </a:extLst>
              </a:tr>
              <a:tr h="2236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COELLO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NAGUACHI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5.279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3.021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70417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0927555-D0CD-906D-F8B8-390DD1DBDB9C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20649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</p:spTree>
    <p:extLst>
      <p:ext uri="{BB962C8B-B14F-4D97-AF65-F5344CB8AC3E}">
        <p14:creationId xmlns:p14="http://schemas.microsoft.com/office/powerpoint/2010/main" val="373769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4C00"/>
                </a:solidFill>
                <a:latin typeface="Sansita" panose="020B0604020202020204" charset="0"/>
              </a:rPr>
              <a:t>CUENCA TOTARE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189072" y="3111910"/>
          <a:ext cx="2805636" cy="13088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48624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457012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TOTARE</a:t>
                      </a:r>
                      <a:endParaRPr lang="es-MX" sz="10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3.447.691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2.866.713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24145F0-E253-D5A9-F900-7570A1C04953}"/>
              </a:ext>
            </a:extLst>
          </p:cNvPr>
          <p:cNvGraphicFramePr>
            <a:graphicFrameLocks noGrp="1"/>
          </p:cNvGraphicFramePr>
          <p:nvPr/>
        </p:nvGraphicFramePr>
        <p:xfrm>
          <a:off x="1248697" y="2236512"/>
          <a:ext cx="7708492" cy="37694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99071">
                  <a:extLst>
                    <a:ext uri="{9D8B030D-6E8A-4147-A177-3AD203B41FA5}">
                      <a16:colId xmlns:a16="http://schemas.microsoft.com/office/drawing/2014/main" val="3669942646"/>
                    </a:ext>
                  </a:extLst>
                </a:gridCol>
                <a:gridCol w="1484671">
                  <a:extLst>
                    <a:ext uri="{9D8B030D-6E8A-4147-A177-3AD203B41FA5}">
                      <a16:colId xmlns:a16="http://schemas.microsoft.com/office/drawing/2014/main" val="3083531427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val="3327275020"/>
                    </a:ext>
                  </a:extLst>
                </a:gridCol>
                <a:gridCol w="1769808">
                  <a:extLst>
                    <a:ext uri="{9D8B030D-6E8A-4147-A177-3AD203B41FA5}">
                      <a16:colId xmlns:a16="http://schemas.microsoft.com/office/drawing/2014/main" val="1703515282"/>
                    </a:ext>
                  </a:extLst>
                </a:gridCol>
              </a:tblGrid>
              <a:tr h="57956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</a:br>
                      <a:r>
                        <a:rPr lang="es-MX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01 DE ENERO DE 2029 A 31 DE DICIEMBRE DE 2029</a:t>
                      </a:r>
                      <a:endParaRPr lang="es-MX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44991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USUARIO</a:t>
                      </a:r>
                      <a:endParaRPr lang="es-CO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FUENTE HIDRICA</a:t>
                      </a:r>
                      <a:endParaRPr lang="es-CO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SST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8842393"/>
                  </a:ext>
                </a:extLst>
              </a:tr>
              <a:tr h="2811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 SANTA ISABEL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QDA. LA 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8075002"/>
                  </a:ext>
                </a:extLst>
              </a:tr>
              <a:tr h="637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 SANTA ISABEL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CANAL DE AGUAS RESIDUALES LA QUIEBRA - QDA. MINITAS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0444825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 ANZOATEGUI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QDA. EL FIERRO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4341086"/>
                  </a:ext>
                </a:extLst>
              </a:tr>
              <a:tr h="2062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COMFATOLIMA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7439139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IBAGUÉ - IBAL S.A.E.S.P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RIO ALVARADO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622.119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516.751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2073101"/>
                  </a:ext>
                </a:extLst>
              </a:tr>
              <a:tr h="3850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 DE IBAGUÉ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RIO ALVARADO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983030"/>
                  </a:ext>
                </a:extLst>
              </a:tr>
              <a:tr h="477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Constructora Saoma y Compañía S.A.S. - CONDOMINIO CAMPESTRE MIRADOR DE LA CALIMA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8055355"/>
                  </a:ext>
                </a:extLst>
              </a:tr>
              <a:tr h="2062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CONSTRUCTOR MERAKI 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8570417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567EA41B-65A7-6680-270A-31124018F9D9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50146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</p:spTree>
    <p:extLst>
      <p:ext uri="{BB962C8B-B14F-4D97-AF65-F5344CB8AC3E}">
        <p14:creationId xmlns:p14="http://schemas.microsoft.com/office/powerpoint/2010/main" val="407385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4C00"/>
                </a:solidFill>
                <a:latin typeface="Sansita" panose="020B0604020202020204" charset="0"/>
              </a:rPr>
              <a:t>CUENCA TOTARE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316891" y="3190568"/>
          <a:ext cx="2570309" cy="13088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3550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334803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TOTARE</a:t>
                      </a:r>
                      <a:endParaRPr lang="es-MX" sz="10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3.447.691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2.866.713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E18B8F-EDA9-D8AA-5922-ADBB86482DA1}"/>
              </a:ext>
            </a:extLst>
          </p:cNvPr>
          <p:cNvGraphicFramePr>
            <a:graphicFrameLocks noGrp="1"/>
          </p:cNvGraphicFramePr>
          <p:nvPr/>
        </p:nvGraphicFramePr>
        <p:xfrm>
          <a:off x="916061" y="2224386"/>
          <a:ext cx="8226725" cy="34975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9193">
                  <a:extLst>
                    <a:ext uri="{9D8B030D-6E8A-4147-A177-3AD203B41FA5}">
                      <a16:colId xmlns:a16="http://schemas.microsoft.com/office/drawing/2014/main" val="2870094735"/>
                    </a:ext>
                  </a:extLst>
                </a:gridCol>
                <a:gridCol w="1831378">
                  <a:extLst>
                    <a:ext uri="{9D8B030D-6E8A-4147-A177-3AD203B41FA5}">
                      <a16:colId xmlns:a16="http://schemas.microsoft.com/office/drawing/2014/main" val="1213698961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3219734821"/>
                    </a:ext>
                  </a:extLst>
                </a:gridCol>
                <a:gridCol w="2093057">
                  <a:extLst>
                    <a:ext uri="{9D8B030D-6E8A-4147-A177-3AD203B41FA5}">
                      <a16:colId xmlns:a16="http://schemas.microsoft.com/office/drawing/2014/main" val="246431988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0" fontAlgn="ctr"/>
                      <a:endParaRPr lang="es-MX" sz="120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</a:br>
                      <a:r>
                        <a:rPr lang="es-MX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01 DE ENERO DE 2029 A 31 DE DICIEMBRE DE 2029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22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USUARIO</a:t>
                      </a:r>
                      <a:endParaRPr lang="es-CO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FUENTE HIDRICA</a:t>
                      </a:r>
                      <a:endParaRPr lang="es-CO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KG/AÑO</a:t>
                      </a:r>
                      <a:endParaRPr lang="es-MX" sz="11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SST  KG/AÑO</a:t>
                      </a:r>
                      <a:endParaRPr lang="es-MX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69946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MUNICIPIO ANZOATEGUI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FRIO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407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681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QDA. LA PALMITA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63464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MUNICIPIO ALVARADO - CP CALDAS VIEJO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ALVARADO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376282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CONJUNTO CERRADO ARBOL DEL BOSQUE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QDA CALAMBEO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12445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CONDOMINIO BOSQUES DE CALAMBEO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QDA LA GRANDE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09626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MUNICIPIO DE IBAGUÉ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RIO CHIPALO -  ACUEDUCTOS COMUNITARIOS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93072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IBAGUÉ - IBAL S.A.E.S.P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RIO CHIPALO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2.694.975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2.241.365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5676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RELLENO COMBEIMA-IBAGUE - INSTITUTO DE FINANCIAMIENTO PROMOCION INFIBAGUE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QDA. AGUA SUCIA- RIO CHIPALO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4954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MUNICIPIO PIEDRAS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QDA. LA HONDA - RIO TOTARE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416911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41227733-2BA6-1C5E-44ED-D02BE23931E1}"/>
              </a:ext>
            </a:extLst>
          </p:cNvPr>
          <p:cNvSpPr txBox="1">
            <a:spLocks/>
          </p:cNvSpPr>
          <p:nvPr/>
        </p:nvSpPr>
        <p:spPr>
          <a:xfrm>
            <a:off x="3301080" y="875768"/>
            <a:ext cx="8369810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</p:spTree>
    <p:extLst>
      <p:ext uri="{BB962C8B-B14F-4D97-AF65-F5344CB8AC3E}">
        <p14:creationId xmlns:p14="http://schemas.microsoft.com/office/powerpoint/2010/main" val="321950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Sansita" panose="020B0604020202020204" charset="0"/>
              </a:rPr>
              <a:t>CUENCA OPIA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316891" y="3190568"/>
          <a:ext cx="2570309" cy="13088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550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334803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OPIA</a:t>
                      </a:r>
                      <a:endParaRPr lang="es-MX" sz="1000" b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1.733.875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1.289.444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4FE57A-726A-10BC-0E72-5CD1AA24E824}"/>
              </a:ext>
            </a:extLst>
          </p:cNvPr>
          <p:cNvGraphicFramePr>
            <a:graphicFrameLocks noGrp="1"/>
          </p:cNvGraphicFramePr>
          <p:nvPr/>
        </p:nvGraphicFramePr>
        <p:xfrm>
          <a:off x="825910" y="2357284"/>
          <a:ext cx="8327923" cy="312241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01029">
                  <a:extLst>
                    <a:ext uri="{9D8B030D-6E8A-4147-A177-3AD203B41FA5}">
                      <a16:colId xmlns:a16="http://schemas.microsoft.com/office/drawing/2014/main" val="182727952"/>
                    </a:ext>
                  </a:extLst>
                </a:gridCol>
                <a:gridCol w="2260684">
                  <a:extLst>
                    <a:ext uri="{9D8B030D-6E8A-4147-A177-3AD203B41FA5}">
                      <a16:colId xmlns:a16="http://schemas.microsoft.com/office/drawing/2014/main" val="511016338"/>
                    </a:ext>
                  </a:extLst>
                </a:gridCol>
                <a:gridCol w="2278416">
                  <a:extLst>
                    <a:ext uri="{9D8B030D-6E8A-4147-A177-3AD203B41FA5}">
                      <a16:colId xmlns:a16="http://schemas.microsoft.com/office/drawing/2014/main" val="1534302193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247705885"/>
                    </a:ext>
                  </a:extLst>
                </a:gridCol>
              </a:tblGrid>
              <a:tr h="84803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Sansita" panose="020B060402020202020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</a:br>
                      <a:r>
                        <a:rPr lang="es-MX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01 DE ENERO DE 2029 A 31 DE DICIEMBRE DE 2029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66601"/>
                  </a:ext>
                </a:extLst>
              </a:tr>
              <a:tr h="4773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USUARIO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FUENTES HIDRICAS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CARGA META DBO5 KG/AÑO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CARGA META SST  KG/AÑO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9053964"/>
                  </a:ext>
                </a:extLst>
              </a:tr>
              <a:tr h="2093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INDUSTRIAS ALIADAS-IBAL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 RIO OPIA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32.348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177.915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0526097"/>
                  </a:ext>
                </a:extLst>
              </a:tr>
              <a:tr h="3936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PRAXEDIS ARTUNDUAGA-IBAGUE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latin typeface="Sansita" panose="020B0604020202020204" charset="0"/>
                        </a:rPr>
                        <a:t>CANAL COMBEIMA - CANAL DE RIEGO N.N.- RIO OPIA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9.331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2.333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2089496"/>
                  </a:ext>
                </a:extLst>
              </a:tr>
              <a:tr h="3936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MUNICIPIO PIEDRAS - CP DOIMA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latin typeface="Sansita" panose="020B0604020202020204" charset="0"/>
                        </a:rPr>
                        <a:t>CANAL DE LOS RODRIGUEZ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1.541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710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851496"/>
                  </a:ext>
                </a:extLst>
              </a:tr>
              <a:tr h="3936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latin typeface="Sansita" panose="020B0604020202020204" charset="0"/>
                        </a:rPr>
                        <a:t>MUNICIPIO PIEDRAS - CP DOIMA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RIO OPIA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1.976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910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5324022"/>
                  </a:ext>
                </a:extLst>
              </a:tr>
              <a:tr h="3936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>
                          <a:latin typeface="Sansita" panose="020B0604020202020204" charset="0"/>
                        </a:rPr>
                        <a:t>MUNICIPIO IBAGUÉ - IBAL S.A. E.S.P.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latin typeface="Sansita" panose="020B0604020202020204" charset="0"/>
                        </a:rPr>
                        <a:t>RIO OPIA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1.688.678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1.107.577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211206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D06B9A0-7C6D-1AE6-E6D8-CDD1AD5A6DCE}"/>
              </a:ext>
            </a:extLst>
          </p:cNvPr>
          <p:cNvSpPr txBox="1">
            <a:spLocks/>
          </p:cNvSpPr>
          <p:nvPr/>
        </p:nvSpPr>
        <p:spPr>
          <a:xfrm>
            <a:off x="3345429" y="887669"/>
            <a:ext cx="8241991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</p:spTree>
    <p:extLst>
      <p:ext uri="{BB962C8B-B14F-4D97-AF65-F5344CB8AC3E}">
        <p14:creationId xmlns:p14="http://schemas.microsoft.com/office/powerpoint/2010/main" val="205499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Sansita" panose="020B0604020202020204" charset="0"/>
              </a:rPr>
              <a:t>CUENCA OPIA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4FE57A-726A-10BC-0E72-5CD1AA24E824}"/>
              </a:ext>
            </a:extLst>
          </p:cNvPr>
          <p:cNvGraphicFramePr>
            <a:graphicFrameLocks noGrp="1"/>
          </p:cNvGraphicFramePr>
          <p:nvPr/>
        </p:nvGraphicFramePr>
        <p:xfrm>
          <a:off x="825910" y="2357284"/>
          <a:ext cx="8327923" cy="327659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01029">
                  <a:extLst>
                    <a:ext uri="{9D8B030D-6E8A-4147-A177-3AD203B41FA5}">
                      <a16:colId xmlns:a16="http://schemas.microsoft.com/office/drawing/2014/main" val="182727952"/>
                    </a:ext>
                  </a:extLst>
                </a:gridCol>
                <a:gridCol w="2260684">
                  <a:extLst>
                    <a:ext uri="{9D8B030D-6E8A-4147-A177-3AD203B41FA5}">
                      <a16:colId xmlns:a16="http://schemas.microsoft.com/office/drawing/2014/main" val="511016338"/>
                    </a:ext>
                  </a:extLst>
                </a:gridCol>
                <a:gridCol w="2278416">
                  <a:extLst>
                    <a:ext uri="{9D8B030D-6E8A-4147-A177-3AD203B41FA5}">
                      <a16:colId xmlns:a16="http://schemas.microsoft.com/office/drawing/2014/main" val="1534302193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247705885"/>
                    </a:ext>
                  </a:extLst>
                </a:gridCol>
              </a:tblGrid>
              <a:tr h="9035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Sansita" panose="020B060402020202020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METAS INDIVIDUALES AÑO 5 </a:t>
                      </a:r>
                      <a:br>
                        <a:rPr lang="es-MX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</a:br>
                      <a:r>
                        <a:rPr lang="es-MX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01 DE ENERO DE 2029 A 31 DE DICIEMBRE DE 2029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66601"/>
                  </a:ext>
                </a:extLst>
              </a:tr>
              <a:tr h="5009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USUARIO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FUENTES HIDRICAS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CARGA META DBO5 KG/AÑO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nsita" panose="020B0604020202020204" charset="0"/>
                        </a:rPr>
                        <a:t>CARGA META SST  KG/AÑO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9053964"/>
                  </a:ext>
                </a:extLst>
              </a:tr>
              <a:tr h="21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INDUSTRIAS ALIADAS-IBAL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 RIO OPIA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32.348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177.915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0526097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PRAXEDIS ARTUNDUAGA-IBAGUE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latin typeface="Sansita" panose="020B0604020202020204" charset="0"/>
                        </a:rPr>
                        <a:t>CANAL COMBEIMA - CANAL DE RIEGO N.N.- RIO OPIA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9.331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2.333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2089496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MUNICIPIO PIEDRAS - CP DOIMA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latin typeface="Sansita" panose="020B0604020202020204" charset="0"/>
                        </a:rPr>
                        <a:t>CANAL DE LOS RODRIGUEZ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1.541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710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851496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latin typeface="Sansita" panose="020B0604020202020204" charset="0"/>
                        </a:rPr>
                        <a:t>MUNICIPIO PIEDRAS - CP DOIMA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RIO OPIA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1.976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910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5324022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>
                          <a:latin typeface="Sansita" panose="020B0604020202020204" charset="0"/>
                        </a:rPr>
                        <a:t>MUNICIPIO IBAGUÉ - IBAL S.A. E.S.P.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>
                          <a:latin typeface="Sansita" panose="020B0604020202020204" charset="0"/>
                        </a:rPr>
                        <a:t>RIO OPIA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1.688.678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Sansita" panose="020B0604020202020204" charset="0"/>
                        </a:rPr>
                        <a:t>1.107.577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2112063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836E01D-73BC-F15D-49D9-754079559A49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27923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125E755-D9FE-BBDC-D9A0-D16E06714DDF}"/>
              </a:ext>
            </a:extLst>
          </p:cNvPr>
          <p:cNvGraphicFramePr>
            <a:graphicFrameLocks noGrp="1"/>
          </p:cNvGraphicFramePr>
          <p:nvPr/>
        </p:nvGraphicFramePr>
        <p:xfrm>
          <a:off x="9316891" y="3190568"/>
          <a:ext cx="2570309" cy="13088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550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334803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OPIA</a:t>
                      </a:r>
                      <a:endParaRPr lang="es-MX" sz="1000" b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1.733.875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1.289.444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3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Sansita" panose="020B0604020202020204" charset="0"/>
              </a:rPr>
              <a:t>CUENCA GUALÍ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E18B8F-EDA9-D8AA-5922-ADBB86482DA1}"/>
              </a:ext>
            </a:extLst>
          </p:cNvPr>
          <p:cNvGraphicFramePr>
            <a:graphicFrameLocks noGrp="1"/>
          </p:cNvGraphicFramePr>
          <p:nvPr/>
        </p:nvGraphicFramePr>
        <p:xfrm>
          <a:off x="1029958" y="2236514"/>
          <a:ext cx="8226725" cy="40193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39193">
                  <a:extLst>
                    <a:ext uri="{9D8B030D-6E8A-4147-A177-3AD203B41FA5}">
                      <a16:colId xmlns:a16="http://schemas.microsoft.com/office/drawing/2014/main" val="2870094735"/>
                    </a:ext>
                  </a:extLst>
                </a:gridCol>
                <a:gridCol w="1831378">
                  <a:extLst>
                    <a:ext uri="{9D8B030D-6E8A-4147-A177-3AD203B41FA5}">
                      <a16:colId xmlns:a16="http://schemas.microsoft.com/office/drawing/2014/main" val="1213698961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3219734821"/>
                    </a:ext>
                  </a:extLst>
                </a:gridCol>
                <a:gridCol w="2093057">
                  <a:extLst>
                    <a:ext uri="{9D8B030D-6E8A-4147-A177-3AD203B41FA5}">
                      <a16:colId xmlns:a16="http://schemas.microsoft.com/office/drawing/2014/main" val="246431988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0" fontAlgn="ctr"/>
                      <a:endParaRPr lang="es-MX" sz="120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 DE ENERO DE 2029 A 31 DE DICIEMBRE DE 2029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2272"/>
                  </a:ext>
                </a:extLst>
              </a:tr>
              <a:tr h="292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USUARIO</a:t>
                      </a:r>
                      <a:endParaRPr lang="es-CO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FUENTE HIDRICA</a:t>
                      </a:r>
                      <a:endParaRPr lang="es-CO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KG/AÑO</a:t>
                      </a:r>
                      <a:endParaRPr lang="es-MX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SST  KG/AÑO</a:t>
                      </a:r>
                      <a:endParaRPr lang="es-MX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6994681"/>
                  </a:ext>
                </a:extLst>
              </a:tr>
              <a:tr h="342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HERVEO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CAUCE NATURAL - QDA. EL PERFUME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1.173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671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6407067"/>
                  </a:ext>
                </a:extLst>
              </a:tr>
              <a:tr h="335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CENIT HERVEO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 YOLOMBAL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93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78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6681130"/>
                  </a:ext>
                </a:extLst>
              </a:tr>
              <a:tr h="295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HERVEO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LA CIEGA - RIO GUALÍ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3.561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2.039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634647"/>
                  </a:ext>
                </a:extLst>
              </a:tr>
              <a:tr h="317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DE CASABIANCA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 LA CAJITA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762829"/>
                  </a:ext>
                </a:extLst>
              </a:tr>
              <a:tr h="317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CENIT HERVEO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 YOLOMBAL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124451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DE HERVEO - CP PADUA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MATADERO - RIO GUALÍ</a:t>
                      </a: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281</a:t>
                      </a: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247</a:t>
                      </a: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0962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s-CO" sz="1000" b="1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DE HERVEO - CP PADUA</a:t>
                      </a:r>
                    </a:p>
                    <a:p>
                      <a:pPr algn="ctr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PIEDRAS GORDAS</a:t>
                      </a:r>
                    </a:p>
                    <a:p>
                      <a:pPr algn="ctr" fontAlgn="b"/>
                      <a:endParaRPr lang="es-CO" sz="1000" b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1.740</a:t>
                      </a:r>
                    </a:p>
                    <a:p>
                      <a:pPr algn="ctr" fontAlgn="b"/>
                      <a:endParaRPr lang="es-CO" sz="1000" b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1.528</a:t>
                      </a: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307263"/>
                  </a:ext>
                </a:extLst>
              </a:tr>
              <a:tr h="2004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DE HERVEO - CP PADUA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ZANCUDERO - RIO GUALÍ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47</a:t>
                      </a: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41</a:t>
                      </a:r>
                    </a:p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7567647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8E27FCE9-69A8-D80F-C040-DF3DBE32B1AE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E4F9458-377E-B5BE-E275-456DBA1DE481}"/>
              </a:ext>
            </a:extLst>
          </p:cNvPr>
          <p:cNvGraphicFramePr>
            <a:graphicFrameLocks noGrp="1"/>
          </p:cNvGraphicFramePr>
          <p:nvPr/>
        </p:nvGraphicFramePr>
        <p:xfrm>
          <a:off x="9385717" y="3429000"/>
          <a:ext cx="2570309" cy="13088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3550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334803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GUALI</a:t>
                      </a:r>
                      <a:endParaRPr lang="es-MX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153.646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98.735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46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559277" y="1685466"/>
            <a:ext cx="4414684" cy="45419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Sansita" panose="020B0604020202020204" charset="0"/>
              </a:rPr>
              <a:t>CUENCA GUALÍ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503704" y="3165988"/>
          <a:ext cx="2570309" cy="13088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3550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334803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63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GUALI</a:t>
                      </a:r>
                      <a:endParaRPr lang="es-MX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369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153.646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98.735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E18B8F-EDA9-D8AA-5922-ADBB86482DA1}"/>
              </a:ext>
            </a:extLst>
          </p:cNvPr>
          <p:cNvGraphicFramePr>
            <a:graphicFrameLocks noGrp="1"/>
          </p:cNvGraphicFramePr>
          <p:nvPr/>
        </p:nvGraphicFramePr>
        <p:xfrm>
          <a:off x="1090166" y="2224386"/>
          <a:ext cx="8230815" cy="39109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7762">
                  <a:extLst>
                    <a:ext uri="{9D8B030D-6E8A-4147-A177-3AD203B41FA5}">
                      <a16:colId xmlns:a16="http://schemas.microsoft.com/office/drawing/2014/main" val="2870094735"/>
                    </a:ext>
                  </a:extLst>
                </a:gridCol>
                <a:gridCol w="2174760">
                  <a:extLst>
                    <a:ext uri="{9D8B030D-6E8A-4147-A177-3AD203B41FA5}">
                      <a16:colId xmlns:a16="http://schemas.microsoft.com/office/drawing/2014/main" val="1213698961"/>
                    </a:ext>
                  </a:extLst>
                </a:gridCol>
                <a:gridCol w="2082636">
                  <a:extLst>
                    <a:ext uri="{9D8B030D-6E8A-4147-A177-3AD203B41FA5}">
                      <a16:colId xmlns:a16="http://schemas.microsoft.com/office/drawing/2014/main" val="3219734821"/>
                    </a:ext>
                  </a:extLst>
                </a:gridCol>
                <a:gridCol w="1875657">
                  <a:extLst>
                    <a:ext uri="{9D8B030D-6E8A-4147-A177-3AD203B41FA5}">
                      <a16:colId xmlns:a16="http://schemas.microsoft.com/office/drawing/2014/main" val="2464319883"/>
                    </a:ext>
                  </a:extLst>
                </a:gridCol>
              </a:tblGrid>
              <a:tr h="753295">
                <a:tc gridSpan="4">
                  <a:txBody>
                    <a:bodyPr/>
                    <a:lstStyle/>
                    <a:p>
                      <a:pPr algn="ctr" rtl="0" fontAlgn="ctr"/>
                      <a:endParaRPr lang="es-MX" sz="120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METAS INDIVIDUALES AÑO 5 </a:t>
                      </a:r>
                      <a:b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MX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 DE ENERO DE 2029 A 31 DE DICIEMBRE DE 2029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2272"/>
                  </a:ext>
                </a:extLst>
              </a:tr>
              <a:tr h="277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USUARIO</a:t>
                      </a:r>
                      <a:endParaRPr lang="es-CO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FUENTE HIDRICA</a:t>
                      </a:r>
                      <a:endParaRPr lang="es-CO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CARGA META DBO5 KG/AÑO</a:t>
                      </a:r>
                      <a:endParaRPr lang="es-MX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CARGA META SST  KG/AÑO</a:t>
                      </a:r>
                      <a:endParaRPr lang="es-MX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6994681"/>
                  </a:ext>
                </a:extLst>
              </a:tr>
              <a:tr h="325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PALOCABILDO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EL CHISPERO - RIO GUALI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3.665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2.517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6407067"/>
                  </a:ext>
                </a:extLst>
              </a:tr>
              <a:tr h="299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FRESNO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EL HOSPITAL - RIO GUALÍ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1.799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971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6681130"/>
                  </a:ext>
                </a:extLst>
              </a:tr>
              <a:tr h="19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FRESNO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QDA. NICUA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75.141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40.566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634647"/>
                  </a:ext>
                </a:extLst>
              </a:tr>
              <a:tr h="30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MARIQUITA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GUALÍ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16.010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16.535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762829"/>
                  </a:ext>
                </a:extLst>
              </a:tr>
              <a:tr h="30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PBA MARIQUITA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GUALÍ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4.012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1.783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124451"/>
                  </a:ext>
                </a:extLst>
              </a:tr>
              <a:tr h="466853">
                <a:tc>
                  <a:txBody>
                    <a:bodyPr/>
                    <a:lstStyle/>
                    <a:p>
                      <a:pPr algn="ctr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MUNICIPIO FRESNO</a:t>
                      </a:r>
                    </a:p>
                    <a:p>
                      <a:pPr algn="ctr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SUCIO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3.297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1.780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0962607"/>
                  </a:ext>
                </a:extLst>
              </a:tr>
              <a:tr h="466853">
                <a:tc>
                  <a:txBody>
                    <a:bodyPr/>
                    <a:lstStyle/>
                    <a:p>
                      <a:pPr algn="ctr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CENIT – MARIQUITA</a:t>
                      </a:r>
                    </a:p>
                    <a:p>
                      <a:pPr algn="ctr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QDA LA GRANDE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1.370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1.142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307263"/>
                  </a:ext>
                </a:extLst>
              </a:tr>
              <a:tr h="3136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OPERADORA AVICOLA COLOMBIA S.A.S</a:t>
                      </a:r>
                    </a:p>
                    <a:p>
                      <a:pPr algn="ctr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RIO GUALÍ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6.221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6.221</a:t>
                      </a:r>
                    </a:p>
                    <a:p>
                      <a:pPr algn="ctr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7567647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4FB6C8F7-E81E-38E0-B4A2-3C66A5846D8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</p:spTree>
    <p:extLst>
      <p:ext uri="{BB962C8B-B14F-4D97-AF65-F5344CB8AC3E}">
        <p14:creationId xmlns:p14="http://schemas.microsoft.com/office/powerpoint/2010/main" val="371473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470786" y="1851325"/>
            <a:ext cx="4414684" cy="454198"/>
          </a:xfrm>
          <a:prstGeom prst="homePlate">
            <a:avLst/>
          </a:prstGeom>
          <a:solidFill>
            <a:srgbClr val="D5B8E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  <a:latin typeface="Sansita" panose="020B0604020202020204" charset="0"/>
              </a:rPr>
              <a:t>CUENCA SUMAPAZ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77370A-0CC7-8ABC-A8D9-2D1B0249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96" y="2523711"/>
            <a:ext cx="6698750" cy="339014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06586D1-F82E-3D27-9399-21387FF8DC8E}"/>
              </a:ext>
            </a:extLst>
          </p:cNvPr>
          <p:cNvGraphicFramePr>
            <a:graphicFrameLocks noGrp="1"/>
          </p:cNvGraphicFramePr>
          <p:nvPr/>
        </p:nvGraphicFramePr>
        <p:xfrm>
          <a:off x="9134691" y="3429000"/>
          <a:ext cx="2467374" cy="15166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GLOBAL ULTIMO AÑO DEL  QUINQUENIO – CUENCA SUMAPAZ</a:t>
                      </a:r>
                      <a:endParaRPr lang="es-MX" sz="1000" b="1" u="none" strike="noStrike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rgbClr val="7030A0"/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7030A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5B8E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rgbClr val="7030A0"/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7030A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5B8E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536.754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431.010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5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703DB-7150-A990-B4FF-4828BEBD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29" y="700330"/>
            <a:ext cx="4785852" cy="975829"/>
          </a:xfrm>
        </p:spPr>
        <p:txBody>
          <a:bodyPr/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ITINERARIO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3E7C4BB-A15D-30BA-7D75-A30A5008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EEDFCCE-6F64-80AA-D6CF-B6FACD0E1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4" name="Google Shape;2599;p43">
            <a:extLst>
              <a:ext uri="{FF2B5EF4-FFF2-40B4-BE49-F238E27FC236}">
                <a16:creationId xmlns:a16="http://schemas.microsoft.com/office/drawing/2014/main" id="{737321CA-3210-22BD-319A-D7D47549306C}"/>
              </a:ext>
            </a:extLst>
          </p:cNvPr>
          <p:cNvSpPr/>
          <p:nvPr/>
        </p:nvSpPr>
        <p:spPr>
          <a:xfrm>
            <a:off x="2615250" y="1663093"/>
            <a:ext cx="550737" cy="535510"/>
          </a:xfrm>
          <a:custGeom>
            <a:avLst/>
            <a:gdLst/>
            <a:ahLst/>
            <a:cxnLst/>
            <a:rect l="l" t="t" r="r" b="b"/>
            <a:pathLst>
              <a:path w="11006" h="11575" extrusionOk="0">
                <a:moveTo>
                  <a:pt x="3900" y="1"/>
                </a:moveTo>
                <a:cubicBezTo>
                  <a:pt x="1571" y="1"/>
                  <a:pt x="1" y="2882"/>
                  <a:pt x="747" y="7380"/>
                </a:cubicBezTo>
                <a:cubicBezTo>
                  <a:pt x="1315" y="10775"/>
                  <a:pt x="2829" y="11574"/>
                  <a:pt x="4129" y="11574"/>
                </a:cubicBezTo>
                <a:cubicBezTo>
                  <a:pt x="5286" y="11574"/>
                  <a:pt x="6273" y="10941"/>
                  <a:pt x="6273" y="10941"/>
                </a:cubicBezTo>
                <a:cubicBezTo>
                  <a:pt x="9041" y="8183"/>
                  <a:pt x="11005" y="5512"/>
                  <a:pt x="7173" y="1670"/>
                </a:cubicBezTo>
                <a:cubicBezTo>
                  <a:pt x="6024" y="525"/>
                  <a:pt x="4893" y="1"/>
                  <a:pt x="3900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2598;p43">
            <a:extLst>
              <a:ext uri="{FF2B5EF4-FFF2-40B4-BE49-F238E27FC236}">
                <a16:creationId xmlns:a16="http://schemas.microsoft.com/office/drawing/2014/main" id="{66FD564F-35B4-2691-A063-663129FC8A98}"/>
              </a:ext>
            </a:extLst>
          </p:cNvPr>
          <p:cNvSpPr/>
          <p:nvPr/>
        </p:nvSpPr>
        <p:spPr>
          <a:xfrm>
            <a:off x="2475095" y="2269513"/>
            <a:ext cx="750712" cy="505152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596;p43">
            <a:extLst>
              <a:ext uri="{FF2B5EF4-FFF2-40B4-BE49-F238E27FC236}">
                <a16:creationId xmlns:a16="http://schemas.microsoft.com/office/drawing/2014/main" id="{365D103E-42C6-3C85-3345-D48C8A9436C1}"/>
              </a:ext>
            </a:extLst>
          </p:cNvPr>
          <p:cNvSpPr/>
          <p:nvPr/>
        </p:nvSpPr>
        <p:spPr>
          <a:xfrm rot="-3540895" flipH="1">
            <a:off x="2513700" y="3338020"/>
            <a:ext cx="607843" cy="604274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rgbClr val="E8AB6E"/>
          </a:solidFill>
          <a:ln>
            <a:solidFill>
              <a:srgbClr val="FEFAE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EFAEE"/>
              </a:solidFill>
            </a:endParaRPr>
          </a:p>
        </p:txBody>
      </p:sp>
      <p:sp>
        <p:nvSpPr>
          <p:cNvPr id="50" name="Google Shape;2598;p43">
            <a:extLst>
              <a:ext uri="{FF2B5EF4-FFF2-40B4-BE49-F238E27FC236}">
                <a16:creationId xmlns:a16="http://schemas.microsoft.com/office/drawing/2014/main" id="{16E5F0DE-B3A4-BD6D-BA55-78EA1156EB91}"/>
              </a:ext>
            </a:extLst>
          </p:cNvPr>
          <p:cNvSpPr/>
          <p:nvPr/>
        </p:nvSpPr>
        <p:spPr>
          <a:xfrm>
            <a:off x="2474191" y="2862052"/>
            <a:ext cx="750712" cy="505152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rgbClr val="CEB7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609;p43">
            <a:extLst>
              <a:ext uri="{FF2B5EF4-FFF2-40B4-BE49-F238E27FC236}">
                <a16:creationId xmlns:a16="http://schemas.microsoft.com/office/drawing/2014/main" id="{F331361E-0C00-0E0E-41BF-A0357C4A86E6}"/>
              </a:ext>
            </a:extLst>
          </p:cNvPr>
          <p:cNvSpPr txBox="1">
            <a:spLocks/>
          </p:cNvSpPr>
          <p:nvPr/>
        </p:nvSpPr>
        <p:spPr>
          <a:xfrm>
            <a:off x="2506646" y="1806199"/>
            <a:ext cx="685801" cy="273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rgbClr val="FEFAEE"/>
                </a:solidFill>
                <a:latin typeface="Sansita" panose="020B0604020202020204" charset="0"/>
              </a:rPr>
              <a:t>01</a:t>
            </a:r>
          </a:p>
        </p:txBody>
      </p:sp>
      <p:sp>
        <p:nvSpPr>
          <p:cNvPr id="52" name="Google Shape;2610;p43">
            <a:extLst>
              <a:ext uri="{FF2B5EF4-FFF2-40B4-BE49-F238E27FC236}">
                <a16:creationId xmlns:a16="http://schemas.microsoft.com/office/drawing/2014/main" id="{3A2715C7-C800-2404-EDBD-1B17049D8C05}"/>
              </a:ext>
            </a:extLst>
          </p:cNvPr>
          <p:cNvSpPr txBox="1">
            <a:spLocks/>
          </p:cNvSpPr>
          <p:nvPr/>
        </p:nvSpPr>
        <p:spPr>
          <a:xfrm>
            <a:off x="2275347" y="2264753"/>
            <a:ext cx="11484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chemeClr val="lt1"/>
                </a:solidFill>
                <a:latin typeface="Sansita" panose="020B0604020202020204" charset="0"/>
              </a:rPr>
              <a:t>02</a:t>
            </a:r>
            <a:endParaRPr lang="en" sz="3600" dirty="0">
              <a:solidFill>
                <a:schemeClr val="lt1"/>
              </a:solidFill>
              <a:latin typeface="Sansita" panose="020B0604020202020204" charset="0"/>
            </a:endParaRPr>
          </a:p>
        </p:txBody>
      </p:sp>
      <p:sp>
        <p:nvSpPr>
          <p:cNvPr id="53" name="Google Shape;2611;p43">
            <a:extLst>
              <a:ext uri="{FF2B5EF4-FFF2-40B4-BE49-F238E27FC236}">
                <a16:creationId xmlns:a16="http://schemas.microsoft.com/office/drawing/2014/main" id="{F92AD9BD-840D-011F-F07A-3E9128EBF7E6}"/>
              </a:ext>
            </a:extLst>
          </p:cNvPr>
          <p:cNvSpPr txBox="1">
            <a:spLocks/>
          </p:cNvSpPr>
          <p:nvPr/>
        </p:nvSpPr>
        <p:spPr>
          <a:xfrm>
            <a:off x="2316418" y="2889108"/>
            <a:ext cx="11484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chemeClr val="lt1"/>
                </a:solidFill>
                <a:latin typeface="Sansita" panose="020B0604020202020204" charset="0"/>
              </a:rPr>
              <a:t>03</a:t>
            </a:r>
          </a:p>
        </p:txBody>
      </p:sp>
      <p:sp>
        <p:nvSpPr>
          <p:cNvPr id="54" name="Google Shape;2612;p43">
            <a:extLst>
              <a:ext uri="{FF2B5EF4-FFF2-40B4-BE49-F238E27FC236}">
                <a16:creationId xmlns:a16="http://schemas.microsoft.com/office/drawing/2014/main" id="{6F5BD4B0-A4B5-263E-0091-4DD1F45D399E}"/>
              </a:ext>
            </a:extLst>
          </p:cNvPr>
          <p:cNvSpPr txBox="1">
            <a:spLocks/>
          </p:cNvSpPr>
          <p:nvPr/>
        </p:nvSpPr>
        <p:spPr>
          <a:xfrm>
            <a:off x="2300496" y="3349471"/>
            <a:ext cx="11484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chemeClr val="lt1"/>
                </a:solidFill>
                <a:latin typeface="Sansita" panose="020B0604020202020204" charset="0"/>
              </a:rPr>
              <a:t>04</a:t>
            </a:r>
          </a:p>
        </p:txBody>
      </p:sp>
      <p:sp>
        <p:nvSpPr>
          <p:cNvPr id="57" name="Google Shape;2609;p43">
            <a:extLst>
              <a:ext uri="{FF2B5EF4-FFF2-40B4-BE49-F238E27FC236}">
                <a16:creationId xmlns:a16="http://schemas.microsoft.com/office/drawing/2014/main" id="{A9C10091-2CAF-A25A-4CF2-7715A1652AC4}"/>
              </a:ext>
            </a:extLst>
          </p:cNvPr>
          <p:cNvSpPr txBox="1">
            <a:spLocks/>
          </p:cNvSpPr>
          <p:nvPr/>
        </p:nvSpPr>
        <p:spPr>
          <a:xfrm>
            <a:off x="3165987" y="1625903"/>
            <a:ext cx="660236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Saludo</a:t>
            </a:r>
            <a:r>
              <a:rPr lang="es-MX" sz="2400" spc="-6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y</a:t>
            </a:r>
            <a:r>
              <a:rPr lang="es-MX" sz="2400" spc="-3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 </a:t>
            </a:r>
            <a:r>
              <a:rPr lang="es-MX" sz="2400" spc="-10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presentación </a:t>
            </a:r>
            <a:r>
              <a:rPr lang="es-MX" sz="2400" spc="-39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del</a:t>
            </a:r>
            <a:r>
              <a:rPr lang="es-MX" sz="2400" spc="-30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 </a:t>
            </a: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taller</a:t>
            </a:r>
            <a:endParaRPr lang="es-MX" sz="2400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  <a:cs typeface="Calibri"/>
            </a:endParaRPr>
          </a:p>
        </p:txBody>
      </p:sp>
      <p:sp>
        <p:nvSpPr>
          <p:cNvPr id="58" name="Google Shape;2609;p43">
            <a:extLst>
              <a:ext uri="{FF2B5EF4-FFF2-40B4-BE49-F238E27FC236}">
                <a16:creationId xmlns:a16="http://schemas.microsoft.com/office/drawing/2014/main" id="{BAAECD72-41F0-B731-6789-30FB5D8EBE61}"/>
              </a:ext>
            </a:extLst>
          </p:cNvPr>
          <p:cNvSpPr txBox="1">
            <a:spLocks/>
          </p:cNvSpPr>
          <p:nvPr/>
        </p:nvSpPr>
        <p:spPr>
          <a:xfrm>
            <a:off x="3207957" y="2218398"/>
            <a:ext cx="660236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Objetivos</a:t>
            </a:r>
            <a:endParaRPr lang="es-MX" sz="3200" spc="-5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  <a:cs typeface="Calibri"/>
            </a:endParaRPr>
          </a:p>
        </p:txBody>
      </p:sp>
      <p:sp>
        <p:nvSpPr>
          <p:cNvPr id="59" name="Google Shape;2609;p43">
            <a:extLst>
              <a:ext uri="{FF2B5EF4-FFF2-40B4-BE49-F238E27FC236}">
                <a16:creationId xmlns:a16="http://schemas.microsoft.com/office/drawing/2014/main" id="{609084E3-051B-4216-A1FE-6A69EFB6E387}"/>
              </a:ext>
            </a:extLst>
          </p:cNvPr>
          <p:cNvSpPr txBox="1">
            <a:spLocks/>
          </p:cNvSpPr>
          <p:nvPr/>
        </p:nvSpPr>
        <p:spPr>
          <a:xfrm>
            <a:off x="3224903" y="2823503"/>
            <a:ext cx="660236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Antecedentes</a:t>
            </a:r>
            <a:endParaRPr lang="es-MX" sz="3200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  <a:cs typeface="Calibri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E7A3D8A-A458-6B85-E4E0-24B95BCE4169}"/>
              </a:ext>
            </a:extLst>
          </p:cNvPr>
          <p:cNvSpPr txBox="1"/>
          <p:nvPr/>
        </p:nvSpPr>
        <p:spPr>
          <a:xfrm>
            <a:off x="3207957" y="3456170"/>
            <a:ext cx="5975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Estado del Tramo y Cuerpos de agua</a:t>
            </a:r>
          </a:p>
        </p:txBody>
      </p:sp>
      <p:sp>
        <p:nvSpPr>
          <p:cNvPr id="63" name="Google Shape;2599;p43">
            <a:extLst>
              <a:ext uri="{FF2B5EF4-FFF2-40B4-BE49-F238E27FC236}">
                <a16:creationId xmlns:a16="http://schemas.microsoft.com/office/drawing/2014/main" id="{4200C828-3D73-B58A-CC7A-A1B867B39F36}"/>
              </a:ext>
            </a:extLst>
          </p:cNvPr>
          <p:cNvSpPr/>
          <p:nvPr/>
        </p:nvSpPr>
        <p:spPr>
          <a:xfrm>
            <a:off x="2533210" y="3955169"/>
            <a:ext cx="632777" cy="567301"/>
          </a:xfrm>
          <a:custGeom>
            <a:avLst/>
            <a:gdLst/>
            <a:ahLst/>
            <a:cxnLst/>
            <a:rect l="l" t="t" r="r" b="b"/>
            <a:pathLst>
              <a:path w="11006" h="11575" extrusionOk="0">
                <a:moveTo>
                  <a:pt x="3900" y="1"/>
                </a:moveTo>
                <a:cubicBezTo>
                  <a:pt x="1571" y="1"/>
                  <a:pt x="1" y="2882"/>
                  <a:pt x="747" y="7380"/>
                </a:cubicBezTo>
                <a:cubicBezTo>
                  <a:pt x="1315" y="10775"/>
                  <a:pt x="2829" y="11574"/>
                  <a:pt x="4129" y="11574"/>
                </a:cubicBezTo>
                <a:cubicBezTo>
                  <a:pt x="5286" y="11574"/>
                  <a:pt x="6273" y="10941"/>
                  <a:pt x="6273" y="10941"/>
                </a:cubicBezTo>
                <a:cubicBezTo>
                  <a:pt x="9041" y="8183"/>
                  <a:pt x="11005" y="5512"/>
                  <a:pt x="7173" y="1670"/>
                </a:cubicBezTo>
                <a:cubicBezTo>
                  <a:pt x="6024" y="525"/>
                  <a:pt x="4893" y="1"/>
                  <a:pt x="390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2610;p43">
            <a:extLst>
              <a:ext uri="{FF2B5EF4-FFF2-40B4-BE49-F238E27FC236}">
                <a16:creationId xmlns:a16="http://schemas.microsoft.com/office/drawing/2014/main" id="{FD7A2013-0723-2EAB-5181-5DE590D199ED}"/>
              </a:ext>
            </a:extLst>
          </p:cNvPr>
          <p:cNvSpPr txBox="1">
            <a:spLocks/>
          </p:cNvSpPr>
          <p:nvPr/>
        </p:nvSpPr>
        <p:spPr>
          <a:xfrm>
            <a:off x="2217725" y="3970461"/>
            <a:ext cx="11484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chemeClr val="lt1"/>
                </a:solidFill>
                <a:latin typeface="Sansita" panose="020B0604020202020204" charset="0"/>
              </a:rPr>
              <a:t>05</a:t>
            </a:r>
            <a:endParaRPr lang="en" sz="3600" dirty="0">
              <a:solidFill>
                <a:schemeClr val="lt1"/>
              </a:solidFill>
              <a:latin typeface="Sansita" panose="020B0604020202020204" charset="0"/>
            </a:endParaRPr>
          </a:p>
        </p:txBody>
      </p:sp>
      <p:sp>
        <p:nvSpPr>
          <p:cNvPr id="67" name="Google Shape;2598;p43">
            <a:extLst>
              <a:ext uri="{FF2B5EF4-FFF2-40B4-BE49-F238E27FC236}">
                <a16:creationId xmlns:a16="http://schemas.microsoft.com/office/drawing/2014/main" id="{DC59FEF6-EC1B-1F2B-272A-98281337738B}"/>
              </a:ext>
            </a:extLst>
          </p:cNvPr>
          <p:cNvSpPr/>
          <p:nvPr/>
        </p:nvSpPr>
        <p:spPr>
          <a:xfrm>
            <a:off x="2491134" y="4575566"/>
            <a:ext cx="716823" cy="55373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rgbClr val="EDC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610;p43">
            <a:extLst>
              <a:ext uri="{FF2B5EF4-FFF2-40B4-BE49-F238E27FC236}">
                <a16:creationId xmlns:a16="http://schemas.microsoft.com/office/drawing/2014/main" id="{F2A7A926-83AF-C52F-AD6E-92F5B913DEE0}"/>
              </a:ext>
            </a:extLst>
          </p:cNvPr>
          <p:cNvSpPr txBox="1">
            <a:spLocks/>
          </p:cNvSpPr>
          <p:nvPr/>
        </p:nvSpPr>
        <p:spPr>
          <a:xfrm>
            <a:off x="2277023" y="4617942"/>
            <a:ext cx="11484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chemeClr val="lt1"/>
                </a:solidFill>
                <a:latin typeface="Sansita" panose="020B0604020202020204" charset="0"/>
              </a:rPr>
              <a:t>06</a:t>
            </a:r>
            <a:endParaRPr lang="en" sz="3600" dirty="0">
              <a:solidFill>
                <a:schemeClr val="lt1"/>
              </a:solidFill>
              <a:latin typeface="Sansita" panose="020B0604020202020204" charset="0"/>
            </a:endParaRPr>
          </a:p>
        </p:txBody>
      </p:sp>
      <p:sp>
        <p:nvSpPr>
          <p:cNvPr id="68" name="Google Shape;2598;p43">
            <a:extLst>
              <a:ext uri="{FF2B5EF4-FFF2-40B4-BE49-F238E27FC236}">
                <a16:creationId xmlns:a16="http://schemas.microsoft.com/office/drawing/2014/main" id="{75C60DC1-69F1-9ED5-A27C-5A9F52045B1C}"/>
              </a:ext>
            </a:extLst>
          </p:cNvPr>
          <p:cNvSpPr/>
          <p:nvPr/>
        </p:nvSpPr>
        <p:spPr>
          <a:xfrm>
            <a:off x="2516285" y="5194907"/>
            <a:ext cx="750712" cy="505152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610;p43">
            <a:extLst>
              <a:ext uri="{FF2B5EF4-FFF2-40B4-BE49-F238E27FC236}">
                <a16:creationId xmlns:a16="http://schemas.microsoft.com/office/drawing/2014/main" id="{249BC520-4219-800D-50AB-685550E9AAE0}"/>
              </a:ext>
            </a:extLst>
          </p:cNvPr>
          <p:cNvSpPr txBox="1">
            <a:spLocks/>
          </p:cNvSpPr>
          <p:nvPr/>
        </p:nvSpPr>
        <p:spPr>
          <a:xfrm>
            <a:off x="2316418" y="5203019"/>
            <a:ext cx="11484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dirty="0">
                <a:solidFill>
                  <a:schemeClr val="lt1"/>
                </a:solidFill>
                <a:latin typeface="Sansita" panose="020B0604020202020204" charset="0"/>
              </a:rPr>
              <a:t>07</a:t>
            </a:r>
            <a:endParaRPr lang="en" sz="3600" dirty="0">
              <a:solidFill>
                <a:schemeClr val="lt1"/>
              </a:solidFill>
              <a:latin typeface="Sansita" panose="020B060402020202020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2DE429D2-A5E2-1A3A-5882-ABBBE40F665B}"/>
              </a:ext>
            </a:extLst>
          </p:cNvPr>
          <p:cNvSpPr txBox="1"/>
          <p:nvPr/>
        </p:nvSpPr>
        <p:spPr>
          <a:xfrm>
            <a:off x="3266574" y="4040978"/>
            <a:ext cx="5445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Etapas del proceso</a:t>
            </a:r>
            <a:endParaRPr lang="es-MX" sz="2400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  <a:cs typeface="Calibri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0B77B75-4DE9-364D-E141-55C736EC8E08}"/>
              </a:ext>
            </a:extLst>
          </p:cNvPr>
          <p:cNvSpPr txBox="1"/>
          <p:nvPr/>
        </p:nvSpPr>
        <p:spPr>
          <a:xfrm>
            <a:off x="3233108" y="46413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88950">
              <a:lnSpc>
                <a:spcPct val="100000"/>
              </a:lnSpc>
              <a:tabLst>
                <a:tab pos="240665" algn="l"/>
              </a:tabLst>
            </a:pP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Ejercicio práctico cálculo de metas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1FE3CD4-175C-2DF2-289D-663DE705FCD1}"/>
              </a:ext>
            </a:extLst>
          </p:cNvPr>
          <p:cNvSpPr txBox="1"/>
          <p:nvPr/>
        </p:nvSpPr>
        <p:spPr>
          <a:xfrm>
            <a:off x="3266574" y="5187936"/>
            <a:ext cx="2270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88950">
              <a:lnSpc>
                <a:spcPct val="100000"/>
              </a:lnSpc>
              <a:tabLst>
                <a:tab pos="240665" algn="l"/>
              </a:tabLst>
            </a:pPr>
            <a:r>
              <a:rPr lang="es-MX" sz="24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294103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D5B8E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  <a:latin typeface="Sansita" panose="020B0604020202020204" charset="0"/>
              </a:rPr>
              <a:t>CUENCA SUMAPAZ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CC5DB8-535C-92B7-2330-F9581989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02" y="2367916"/>
            <a:ext cx="6908904" cy="3578327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64892A9-2B15-443F-554A-487EF09B3151}"/>
              </a:ext>
            </a:extLst>
          </p:cNvPr>
          <p:cNvGraphicFramePr>
            <a:graphicFrameLocks noGrp="1"/>
          </p:cNvGraphicFramePr>
          <p:nvPr/>
        </p:nvGraphicFramePr>
        <p:xfrm>
          <a:off x="9134691" y="3429000"/>
          <a:ext cx="2467374" cy="15166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GLOBAL ULTIMO AÑO DEL  QUINQUENIO – CUENCA SUMAPAZ</a:t>
                      </a:r>
                      <a:endParaRPr lang="es-MX" sz="1000" b="1" u="none" strike="noStrike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rgbClr val="7030A0"/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7030A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5B8E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rgbClr val="7030A0"/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7030A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5B8E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536.754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431.010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69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D5B8E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  <a:latin typeface="Sansita" panose="020B0604020202020204" charset="0"/>
              </a:rPr>
              <a:t>CUENCA SUMAPAZ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134691" y="3429000"/>
          <a:ext cx="2467374" cy="15166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GLOBAL ULTIMO AÑO DEL  QUINQUENIO – CUENCA SUMAPAZ</a:t>
                      </a:r>
                      <a:endParaRPr lang="es-MX" sz="1000" b="1" u="none" strike="noStrike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rgbClr val="7030A0"/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7030A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5B8E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rgbClr val="7030A0"/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rgbClr val="7030A0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5B8E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536.754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431.010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27EED1-2D39-4C6C-CD87-128E0E7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56" y="2367916"/>
            <a:ext cx="7158521" cy="34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4">
                    <a:lumMod val="50000"/>
                  </a:schemeClr>
                </a:solidFill>
                <a:latin typeface="Sansita" panose="020B0604020202020204" charset="0"/>
              </a:rPr>
              <a:t>CUENCA LAGUNILLA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223181" y="3429000"/>
          <a:ext cx="2467374" cy="15166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LAGUNILLA</a:t>
                      </a:r>
                      <a:endParaRPr lang="es-MX" sz="1000" b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93.534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93.960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FD3D53-7D0F-9840-1654-08DE9E30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52052" y="2367916"/>
            <a:ext cx="8052619" cy="32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D1DEA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CUENCA SABANDIJA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134691" y="3125428"/>
          <a:ext cx="2467374" cy="15166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META GLOBAL ULTIMO AÑO DEL  QUINQUENIO – CUENCA SABANDIJA</a:t>
                      </a:r>
                      <a:endParaRPr lang="es-MX" sz="10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1DE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>
                    <a:solidFill>
                      <a:srgbClr val="D1D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30.971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ansita" panose="020B0604020202020204" charset="0"/>
                        </a:rPr>
                        <a:t>22.574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867B9B-5E6C-F92A-2349-E34A2C27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6" y="2743200"/>
            <a:ext cx="7895303" cy="2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EAEFF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Sansita" panose="020B0604020202020204" charset="0"/>
              </a:rPr>
              <a:t>CUENCA LUISA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134691" y="3125428"/>
          <a:ext cx="2467374" cy="15166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LUISA</a:t>
                      </a:r>
                      <a:endParaRPr lang="es-MX" sz="10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87.799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928539-00C2-63CA-374C-AE7F3520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51" y="2378975"/>
            <a:ext cx="7582557" cy="32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90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EAEFF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Sansita" panose="020B0604020202020204" charset="0"/>
              </a:rPr>
              <a:t>CUENCA RECIO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134691" y="3125428"/>
          <a:ext cx="2467374" cy="15166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RECIO</a:t>
                      </a:r>
                      <a:endParaRPr lang="es-MX" sz="10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198.636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138.812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CCA614-4552-EAAC-CC99-09DD9630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59" y="2367916"/>
            <a:ext cx="7925081" cy="32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4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4">
                    <a:lumMod val="50000"/>
                  </a:schemeClr>
                </a:solidFill>
                <a:latin typeface="Sansita" panose="020B0604020202020204" charset="0"/>
              </a:rPr>
              <a:t>CUENCA PRADO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223181" y="3429000"/>
          <a:ext cx="2467374" cy="15166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PRADO</a:t>
                      </a:r>
                      <a:endParaRPr lang="es-MX" sz="1000" b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57.867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86E8C4-17D7-D408-69F4-34C71F69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6" y="2367916"/>
            <a:ext cx="8169348" cy="2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CUENCA ANGELES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C2D08-82E3-E9F5-626B-78A3C5B23DD8}"/>
              </a:ext>
            </a:extLst>
          </p:cNvPr>
          <p:cNvGraphicFramePr>
            <a:graphicFrameLocks noGrp="1"/>
          </p:cNvGraphicFramePr>
          <p:nvPr/>
        </p:nvGraphicFramePr>
        <p:xfrm>
          <a:off x="9016704" y="3416710"/>
          <a:ext cx="2467374" cy="15166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86026">
                  <a:extLst>
                    <a:ext uri="{9D8B030D-6E8A-4147-A177-3AD203B41FA5}">
                      <a16:colId xmlns:a16="http://schemas.microsoft.com/office/drawing/2014/main" val="3008393041"/>
                    </a:ext>
                  </a:extLst>
                </a:gridCol>
                <a:gridCol w="1281348">
                  <a:extLst>
                    <a:ext uri="{9D8B030D-6E8A-4147-A177-3AD203B41FA5}">
                      <a16:colId xmlns:a16="http://schemas.microsoft.com/office/drawing/2014/main" val="2672405091"/>
                    </a:ext>
                  </a:extLst>
                </a:gridCol>
              </a:tblGrid>
              <a:tr h="73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META GLOBAL ULTIMO AÑO DEL  QUINQUENIO – CUENCA ANGELES</a:t>
                      </a:r>
                      <a:endParaRPr lang="es-MX" sz="10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5004849"/>
                  </a:ext>
                </a:extLst>
              </a:tr>
              <a:tr h="428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ansita" panose="020B0604020202020204" charset="0"/>
                        </a:rPr>
                        <a:t>CARGA META DBO5  KG/AÑO</a:t>
                      </a:r>
                      <a:endParaRPr lang="es-MX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ansita" panose="020B060402020202020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599179"/>
                  </a:ext>
                </a:extLst>
              </a:tr>
              <a:tr h="351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2104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1DD8B1-C720-5640-285F-6DEDEFF3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41" y="2550356"/>
            <a:ext cx="6872749" cy="2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0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FCE3F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  <a:latin typeface="Sansita" panose="020B0604020202020204" charset="0"/>
              </a:rPr>
              <a:t>CUENCA CUCUANA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5788DB-E28A-BCC7-0DA0-FB9B5A93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78" y="2461430"/>
            <a:ext cx="7484370" cy="19351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F83133-8001-161F-EE67-9CBE1A5F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200" y="4644097"/>
            <a:ext cx="3391194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1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ansita" panose="020B0604020202020204" charset="0"/>
              </a:rPr>
              <a:t>CUENCA MAGDALENA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10A8F8-6993-2C62-26BF-2D51F45C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8" y="2367915"/>
            <a:ext cx="7806172" cy="33249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561EC3-AB1F-0B4E-5DA4-0F73C9E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673" y="3233900"/>
            <a:ext cx="2876529" cy="14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BCC48-695D-C4F5-8626-0D876FD2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82" y="516256"/>
            <a:ext cx="3861619" cy="1325563"/>
          </a:xfrm>
        </p:spPr>
        <p:txBody>
          <a:bodyPr/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OBJETIVOS</a:t>
            </a:r>
          </a:p>
        </p:txBody>
      </p:sp>
      <p:grpSp>
        <p:nvGrpSpPr>
          <p:cNvPr id="4" name="Google Shape;605;p24">
            <a:extLst>
              <a:ext uri="{FF2B5EF4-FFF2-40B4-BE49-F238E27FC236}">
                <a16:creationId xmlns:a16="http://schemas.microsoft.com/office/drawing/2014/main" id="{56EF429D-5D49-B497-EE36-7A7162AD3165}"/>
              </a:ext>
            </a:extLst>
          </p:cNvPr>
          <p:cNvGrpSpPr/>
          <p:nvPr/>
        </p:nvGrpSpPr>
        <p:grpSpPr>
          <a:xfrm rot="21408969">
            <a:off x="2387341" y="2466824"/>
            <a:ext cx="2909794" cy="3181717"/>
            <a:chOff x="5448300" y="1526500"/>
            <a:chExt cx="1154925" cy="1154650"/>
          </a:xfrm>
          <a:solidFill>
            <a:srgbClr val="F9B94E"/>
          </a:solidFill>
        </p:grpSpPr>
        <p:sp>
          <p:nvSpPr>
            <p:cNvPr id="5" name="Google Shape;606;p24">
              <a:extLst>
                <a:ext uri="{FF2B5EF4-FFF2-40B4-BE49-F238E27FC236}">
                  <a16:creationId xmlns:a16="http://schemas.microsoft.com/office/drawing/2014/main" id="{A2255169-D2D6-F370-B9E0-3AD1E0CE8D55}"/>
                </a:ext>
              </a:extLst>
            </p:cNvPr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7;p24">
              <a:extLst>
                <a:ext uri="{FF2B5EF4-FFF2-40B4-BE49-F238E27FC236}">
                  <a16:creationId xmlns:a16="http://schemas.microsoft.com/office/drawing/2014/main" id="{80EF71D3-0D7C-89CC-791B-643E59B505CD}"/>
                </a:ext>
              </a:extLst>
            </p:cNvPr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608;p24">
              <a:extLst>
                <a:ext uri="{FF2B5EF4-FFF2-40B4-BE49-F238E27FC236}">
                  <a16:creationId xmlns:a16="http://schemas.microsoft.com/office/drawing/2014/main" id="{1321C681-0E0E-918B-B982-1A29503CD13F}"/>
                </a:ext>
              </a:extLst>
            </p:cNvPr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ED49638-E808-8B88-2369-4A76AAE84E51}"/>
              </a:ext>
            </a:extLst>
          </p:cNvPr>
          <p:cNvSpPr txBox="1">
            <a:spLocks/>
          </p:cNvSpPr>
          <p:nvPr/>
        </p:nvSpPr>
        <p:spPr>
          <a:xfrm>
            <a:off x="2622794" y="2842755"/>
            <a:ext cx="2602349" cy="229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algn="ctr">
              <a:lnSpc>
                <a:spcPts val="1780"/>
              </a:lnSpc>
            </a:pPr>
            <a:r>
              <a:rPr lang="es-MX" sz="1800" spc="-15" dirty="0">
                <a:latin typeface="Calibri"/>
                <a:cs typeface="Calibri"/>
              </a:rPr>
              <a:t>Establecer la propuesta de metas de carga global</a:t>
            </a:r>
          </a:p>
          <a:p>
            <a:pPr marL="92075" marR="83820" algn="ctr">
              <a:lnSpc>
                <a:spcPct val="100000"/>
              </a:lnSpc>
            </a:pPr>
            <a:r>
              <a:rPr lang="es-MX" sz="1800" spc="-15" dirty="0">
                <a:latin typeface="Calibri"/>
                <a:cs typeface="Calibri"/>
              </a:rPr>
              <a:t>contaminante en el segundo quinquenio de las cuencas del departamento del Tolima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2E444B4-ABED-7399-3EF7-CCD5CD727138}"/>
              </a:ext>
            </a:extLst>
          </p:cNvPr>
          <p:cNvSpPr txBox="1">
            <a:spLocks/>
          </p:cNvSpPr>
          <p:nvPr/>
        </p:nvSpPr>
        <p:spPr>
          <a:xfrm>
            <a:off x="2013660" y="1485946"/>
            <a:ext cx="47950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accent4">
                    <a:lumMod val="75000"/>
                  </a:schemeClr>
                </a:solidFill>
                <a:latin typeface="Sansita" panose="020B0604020202020204" charset="0"/>
              </a:rPr>
              <a:t>OBJETIVO PRINCIPAL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85DA4C-9F4A-9952-C96A-3F047074A8A9}"/>
              </a:ext>
            </a:extLst>
          </p:cNvPr>
          <p:cNvSpPr txBox="1">
            <a:spLocks/>
          </p:cNvSpPr>
          <p:nvPr/>
        </p:nvSpPr>
        <p:spPr>
          <a:xfrm>
            <a:off x="6508359" y="1485946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accent2">
                    <a:lumMod val="75000"/>
                  </a:schemeClr>
                </a:solidFill>
                <a:latin typeface="Sansita" panose="020B0604020202020204" charset="0"/>
              </a:rPr>
              <a:t>OBJETIVOS ESPECIFICOS</a:t>
            </a:r>
          </a:p>
        </p:txBody>
      </p:sp>
      <p:grpSp>
        <p:nvGrpSpPr>
          <p:cNvPr id="11" name="Google Shape;613;p24">
            <a:extLst>
              <a:ext uri="{FF2B5EF4-FFF2-40B4-BE49-F238E27FC236}">
                <a16:creationId xmlns:a16="http://schemas.microsoft.com/office/drawing/2014/main" id="{75982F49-A34A-FC8E-3B17-2F52A382EF24}"/>
              </a:ext>
            </a:extLst>
          </p:cNvPr>
          <p:cNvGrpSpPr/>
          <p:nvPr/>
        </p:nvGrpSpPr>
        <p:grpSpPr>
          <a:xfrm>
            <a:off x="6834182" y="2449961"/>
            <a:ext cx="4200608" cy="3276929"/>
            <a:chOff x="2005600" y="1271425"/>
            <a:chExt cx="1165950" cy="12614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Google Shape;614;p24">
              <a:extLst>
                <a:ext uri="{FF2B5EF4-FFF2-40B4-BE49-F238E27FC236}">
                  <a16:creationId xmlns:a16="http://schemas.microsoft.com/office/drawing/2014/main" id="{4E6B0084-EE44-3F3C-D197-1B9C34D6F22D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5;p24">
              <a:extLst>
                <a:ext uri="{FF2B5EF4-FFF2-40B4-BE49-F238E27FC236}">
                  <a16:creationId xmlns:a16="http://schemas.microsoft.com/office/drawing/2014/main" id="{8983EA76-90CC-58CF-5658-04C077C49536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6;p24">
              <a:extLst>
                <a:ext uri="{FF2B5EF4-FFF2-40B4-BE49-F238E27FC236}">
                  <a16:creationId xmlns:a16="http://schemas.microsoft.com/office/drawing/2014/main" id="{51C2A6F0-3AB4-6925-F925-948C1F534FB4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7;p24">
              <a:extLst>
                <a:ext uri="{FF2B5EF4-FFF2-40B4-BE49-F238E27FC236}">
                  <a16:creationId xmlns:a16="http://schemas.microsoft.com/office/drawing/2014/main" id="{FFD32FDC-DAE1-829D-120C-11CE2A1B78F6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025BC60-5F7C-18D1-EDDF-1EB614F67483}"/>
              </a:ext>
            </a:extLst>
          </p:cNvPr>
          <p:cNvSpPr txBox="1"/>
          <p:nvPr/>
        </p:nvSpPr>
        <p:spPr>
          <a:xfrm rot="21332821">
            <a:off x="6910482" y="2993093"/>
            <a:ext cx="396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825" marR="82550" indent="-287020" algn="just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78460" algn="l"/>
              </a:tabLst>
            </a:pPr>
            <a:r>
              <a:rPr lang="es-MX" sz="1600" spc="-10" dirty="0">
                <a:latin typeface="Calibri"/>
                <a:cs typeface="Calibri"/>
              </a:rPr>
              <a:t>Socializar</a:t>
            </a:r>
            <a:r>
              <a:rPr lang="es-MX" sz="1600" spc="-5" dirty="0">
                <a:latin typeface="Calibri"/>
                <a:cs typeface="Calibri"/>
              </a:rPr>
              <a:t> el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proceso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desarrollado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por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la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corporación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,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dando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a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conocer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la 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10" dirty="0">
                <a:latin typeface="Calibri"/>
                <a:cs typeface="Calibri"/>
              </a:rPr>
              <a:t>metodología </a:t>
            </a:r>
            <a:r>
              <a:rPr lang="es-MX" sz="1600" spc="-15" dirty="0">
                <a:latin typeface="Calibri"/>
                <a:cs typeface="Calibri"/>
              </a:rPr>
              <a:t>para </a:t>
            </a:r>
            <a:r>
              <a:rPr lang="es-MX" sz="1600" spc="-5" dirty="0">
                <a:latin typeface="Calibri"/>
                <a:cs typeface="Calibri"/>
              </a:rPr>
              <a:t>el </a:t>
            </a:r>
            <a:r>
              <a:rPr lang="es-MX" sz="1600" spc="-10" dirty="0">
                <a:latin typeface="Calibri"/>
                <a:cs typeface="Calibri"/>
              </a:rPr>
              <a:t>establecimiento </a:t>
            </a:r>
            <a:r>
              <a:rPr lang="es-MX" sz="1600" spc="-15" dirty="0">
                <a:latin typeface="Calibri"/>
                <a:cs typeface="Calibri"/>
              </a:rPr>
              <a:t>formal </a:t>
            </a:r>
            <a:r>
              <a:rPr lang="es-MX" sz="1600" spc="-5" dirty="0">
                <a:latin typeface="Calibri"/>
                <a:cs typeface="Calibri"/>
              </a:rPr>
              <a:t>de la </a:t>
            </a:r>
            <a:r>
              <a:rPr lang="es-MX" sz="1600" spc="-10" dirty="0">
                <a:latin typeface="Calibri"/>
                <a:cs typeface="Calibri"/>
              </a:rPr>
              <a:t>propuesta </a:t>
            </a:r>
            <a:r>
              <a:rPr lang="es-MX" sz="1600" spc="-5" dirty="0">
                <a:latin typeface="Calibri"/>
                <a:cs typeface="Calibri"/>
              </a:rPr>
              <a:t>de </a:t>
            </a:r>
            <a:r>
              <a:rPr lang="es-MX" sz="1600" spc="-15" dirty="0">
                <a:latin typeface="Calibri"/>
                <a:cs typeface="Calibri"/>
              </a:rPr>
              <a:t>Meta </a:t>
            </a:r>
            <a:r>
              <a:rPr lang="es-MX" sz="1600" spc="-5" dirty="0">
                <a:latin typeface="Calibri"/>
                <a:cs typeface="Calibri"/>
              </a:rPr>
              <a:t>de </a:t>
            </a:r>
            <a:r>
              <a:rPr lang="es-MX" sz="1600" spc="-20" dirty="0">
                <a:latin typeface="Calibri"/>
                <a:cs typeface="Calibri"/>
              </a:rPr>
              <a:t>carga </a:t>
            </a:r>
            <a:r>
              <a:rPr lang="es-MX" sz="1600" spc="-15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global</a:t>
            </a:r>
            <a:r>
              <a:rPr lang="es-MX" sz="1600" spc="-15" dirty="0">
                <a:latin typeface="Calibri"/>
                <a:cs typeface="Calibri"/>
              </a:rPr>
              <a:t> </a:t>
            </a:r>
            <a:r>
              <a:rPr lang="es-MX" sz="1600" spc="-10" dirty="0">
                <a:latin typeface="Calibri"/>
                <a:cs typeface="Calibri"/>
              </a:rPr>
              <a:t>contaminante.</a:t>
            </a:r>
            <a:endParaRPr lang="es-MX" sz="1600" dirty="0">
              <a:latin typeface="Calibri"/>
              <a:cs typeface="Calibri"/>
            </a:endParaRPr>
          </a:p>
          <a:p>
            <a:pPr marL="377825" marR="81915" indent="-287020" algn="just">
              <a:lnSpc>
                <a:spcPct val="100000"/>
              </a:lnSpc>
              <a:buFont typeface="Wingdings"/>
              <a:buChar char=""/>
              <a:tabLst>
                <a:tab pos="378460" algn="l"/>
              </a:tabLst>
            </a:pPr>
            <a:r>
              <a:rPr lang="es-MX" sz="1600" spc="-5" dirty="0">
                <a:latin typeface="Calibri"/>
                <a:cs typeface="Calibri"/>
              </a:rPr>
              <a:t>Dar a conocer </a:t>
            </a:r>
            <a:r>
              <a:rPr lang="es-MX" sz="1600" spc="-15" dirty="0">
                <a:latin typeface="Calibri"/>
                <a:cs typeface="Calibri"/>
              </a:rPr>
              <a:t>diferentes </a:t>
            </a:r>
            <a:r>
              <a:rPr lang="es-MX" sz="1600" spc="-10" dirty="0">
                <a:latin typeface="Calibri"/>
                <a:cs typeface="Calibri"/>
              </a:rPr>
              <a:t>métodos </a:t>
            </a:r>
            <a:r>
              <a:rPr lang="es-MX" sz="1600" spc="-15" dirty="0">
                <a:latin typeface="Calibri"/>
                <a:cs typeface="Calibri"/>
              </a:rPr>
              <a:t>para </a:t>
            </a:r>
            <a:r>
              <a:rPr lang="es-MX" sz="1600" spc="-5" dirty="0">
                <a:latin typeface="Calibri"/>
                <a:cs typeface="Calibri"/>
              </a:rPr>
              <a:t>el </a:t>
            </a:r>
            <a:r>
              <a:rPr lang="es-MX" sz="1600" spc="-10" dirty="0">
                <a:latin typeface="Calibri"/>
                <a:cs typeface="Calibri"/>
              </a:rPr>
              <a:t>calculo </a:t>
            </a:r>
            <a:r>
              <a:rPr lang="es-MX" sz="1600" spc="-5" dirty="0">
                <a:latin typeface="Calibri"/>
                <a:cs typeface="Calibri"/>
              </a:rPr>
              <a:t>de </a:t>
            </a:r>
            <a:r>
              <a:rPr lang="es-MX" sz="1600" spc="-10" dirty="0">
                <a:latin typeface="Calibri"/>
                <a:cs typeface="Calibri"/>
              </a:rPr>
              <a:t>proyección </a:t>
            </a:r>
            <a:r>
              <a:rPr lang="es-MX" sz="1600" spc="-5" dirty="0">
                <a:latin typeface="Calibri"/>
                <a:cs typeface="Calibri"/>
              </a:rPr>
              <a:t>de la </a:t>
            </a:r>
            <a:r>
              <a:rPr lang="es-MX" sz="1600" spc="-15" dirty="0">
                <a:latin typeface="Calibri"/>
                <a:cs typeface="Calibri"/>
              </a:rPr>
              <a:t>meta </a:t>
            </a:r>
            <a:r>
              <a:rPr lang="es-MX" sz="1600" spc="5" dirty="0">
                <a:latin typeface="Calibri"/>
                <a:cs typeface="Calibri"/>
              </a:rPr>
              <a:t>de </a:t>
            </a:r>
            <a:r>
              <a:rPr lang="es-MX" sz="1600" spc="10" dirty="0">
                <a:latin typeface="Calibri"/>
                <a:cs typeface="Calibri"/>
              </a:rPr>
              <a:t> </a:t>
            </a:r>
            <a:r>
              <a:rPr lang="es-MX" sz="1600" spc="-20" dirty="0">
                <a:latin typeface="Calibri"/>
                <a:cs typeface="Calibri"/>
              </a:rPr>
              <a:t>carga</a:t>
            </a:r>
            <a:r>
              <a:rPr lang="es-MX" sz="1600" spc="-10" dirty="0">
                <a:latin typeface="Calibri"/>
                <a:cs typeface="Calibri"/>
              </a:rPr>
              <a:t> contaminante </a:t>
            </a:r>
            <a:r>
              <a:rPr lang="es-MX" sz="1600" spc="-15" dirty="0">
                <a:latin typeface="Calibri"/>
                <a:cs typeface="Calibri"/>
              </a:rPr>
              <a:t>para</a:t>
            </a:r>
            <a:r>
              <a:rPr lang="es-MX" sz="1600" spc="15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los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usuario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10" dirty="0">
                <a:latin typeface="Calibri"/>
                <a:cs typeface="Calibri"/>
              </a:rPr>
              <a:t>sujeto</a:t>
            </a:r>
            <a:r>
              <a:rPr lang="es-MX" sz="1600" spc="2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a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15" dirty="0">
                <a:latin typeface="Calibri"/>
                <a:cs typeface="Calibri"/>
              </a:rPr>
              <a:t>cobro</a:t>
            </a:r>
            <a:r>
              <a:rPr lang="es-MX" sz="1600" spc="20" dirty="0">
                <a:latin typeface="Calibri"/>
                <a:cs typeface="Calibri"/>
              </a:rPr>
              <a:t> </a:t>
            </a:r>
            <a:r>
              <a:rPr lang="es-MX" sz="1600" spc="-5" dirty="0">
                <a:latin typeface="Calibri"/>
                <a:cs typeface="Calibri"/>
              </a:rPr>
              <a:t>de</a:t>
            </a:r>
            <a:r>
              <a:rPr lang="es-MX" sz="1600" spc="5" dirty="0">
                <a:latin typeface="Calibri"/>
                <a:cs typeface="Calibri"/>
              </a:rPr>
              <a:t> </a:t>
            </a:r>
            <a:r>
              <a:rPr lang="es-MX" sz="1600" spc="-10" dirty="0">
                <a:latin typeface="Calibri"/>
                <a:cs typeface="Calibri"/>
              </a:rPr>
              <a:t>tasa</a:t>
            </a:r>
            <a:r>
              <a:rPr lang="es-MX" sz="1600" dirty="0">
                <a:latin typeface="Calibri"/>
                <a:cs typeface="Calibri"/>
              </a:rPr>
              <a:t> </a:t>
            </a:r>
            <a:r>
              <a:rPr lang="es-MX" sz="1600" spc="-15" dirty="0">
                <a:latin typeface="Calibri"/>
                <a:cs typeface="Calibri"/>
              </a:rPr>
              <a:t>retributiva</a:t>
            </a:r>
            <a:r>
              <a:rPr lang="es-MX" sz="1600" spc="30" dirty="0">
                <a:latin typeface="Calibri"/>
                <a:cs typeface="Calibri"/>
              </a:rPr>
              <a:t> </a:t>
            </a:r>
            <a:endParaRPr lang="es-CO" sz="1600" dirty="0"/>
          </a:p>
        </p:txBody>
      </p:sp>
      <p:sp>
        <p:nvSpPr>
          <p:cNvPr id="23" name="Google Shape;2598;p43">
            <a:extLst>
              <a:ext uri="{FF2B5EF4-FFF2-40B4-BE49-F238E27FC236}">
                <a16:creationId xmlns:a16="http://schemas.microsoft.com/office/drawing/2014/main" id="{19BD8294-8653-3C5B-6589-75B9ACC15715}"/>
              </a:ext>
            </a:extLst>
          </p:cNvPr>
          <p:cNvSpPr/>
          <p:nvPr/>
        </p:nvSpPr>
        <p:spPr>
          <a:xfrm>
            <a:off x="2622970" y="800344"/>
            <a:ext cx="867482" cy="636528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9AF6D958-67FB-3A4F-7248-E6EB7A97E7DA}"/>
              </a:ext>
            </a:extLst>
          </p:cNvPr>
          <p:cNvSpPr txBox="1">
            <a:spLocks/>
          </p:cNvSpPr>
          <p:nvPr/>
        </p:nvSpPr>
        <p:spPr>
          <a:xfrm>
            <a:off x="2816128" y="516256"/>
            <a:ext cx="4416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Segoe UI Variable Text Semiligh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309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ansita" panose="020B0604020202020204" charset="0"/>
              </a:rPr>
              <a:t>CUENCA MAGDALENA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561EC3-AB1F-0B4E-5DA4-0F73C9ED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73" y="3233900"/>
            <a:ext cx="2876529" cy="14954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E2A140-2B5B-0963-3A47-0D469DC1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84" y="2444659"/>
            <a:ext cx="7036248" cy="31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ansita" panose="020B0604020202020204" charset="0"/>
              </a:rPr>
              <a:t>CUENCA MAGDALENA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561EC3-AB1F-0B4E-5DA4-0F73C9ED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73" y="3233900"/>
            <a:ext cx="2876529" cy="1495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556A57-D3C0-767E-C35F-B2E4E1ED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58" y="2411121"/>
            <a:ext cx="7282480" cy="29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6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ansita" panose="020B0604020202020204" charset="0"/>
              </a:rPr>
              <a:t>CUENCA MAGDALENA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561EC3-AB1F-0B4E-5DA4-0F73C9ED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73" y="3233900"/>
            <a:ext cx="2876529" cy="14954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C7601B-A2AF-97EA-FDCA-7DDD402D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70" y="2464747"/>
            <a:ext cx="7093426" cy="28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5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ansita" panose="020B0604020202020204" charset="0"/>
              </a:rPr>
              <a:t>CUENCA MAGDALENA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561EC3-AB1F-0B4E-5DA4-0F73C9ED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73" y="3233900"/>
            <a:ext cx="2876529" cy="1495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DB6901-B50D-62B4-1AB8-E6E1037A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8" y="2430692"/>
            <a:ext cx="7672789" cy="28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24" y="817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CFF6F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9EBA"/>
                </a:solidFill>
                <a:latin typeface="Sansita" panose="020B0604020202020204" charset="0"/>
              </a:rPr>
              <a:t>CUENCA SALDAÑA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74E11F-0768-E958-CCCA-46C70AA0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38" y="2444658"/>
            <a:ext cx="7598508" cy="28844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1871AC-570A-8B7A-E8DD-EB97A4E6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70" y="3331348"/>
            <a:ext cx="2878286" cy="11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4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CFF6F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9EBA"/>
                </a:solidFill>
                <a:latin typeface="Sansita" panose="020B0604020202020204" charset="0"/>
              </a:rPr>
              <a:t>CUENCA SALDAÑA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1871AC-570A-8B7A-E8DD-EB97A4E6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70" y="3331348"/>
            <a:ext cx="2878286" cy="11110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69FB68-1AE8-A76E-6AF5-CECD77EC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48" y="2367916"/>
            <a:ext cx="7019702" cy="32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CFF6F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9EBA"/>
                </a:solidFill>
                <a:latin typeface="Sansita" panose="020B0604020202020204" charset="0"/>
              </a:rPr>
              <a:t>CUENCA SALDAÑA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1871AC-570A-8B7A-E8DD-EB97A4E6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70" y="3331348"/>
            <a:ext cx="2878286" cy="11110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FD4A44-5623-E2FC-E0EA-912A918E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48" y="2444659"/>
            <a:ext cx="7177840" cy="30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4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5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8E22A51-B4D1-AC92-A821-00BE9BF17050}"/>
              </a:ext>
            </a:extLst>
          </p:cNvPr>
          <p:cNvSpPr/>
          <p:nvPr/>
        </p:nvSpPr>
        <p:spPr>
          <a:xfrm>
            <a:off x="3036888" y="1757231"/>
            <a:ext cx="4414684" cy="454198"/>
          </a:xfrm>
          <a:prstGeom prst="homePlate">
            <a:avLst/>
          </a:prstGeom>
          <a:solidFill>
            <a:srgbClr val="CFF6F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9EBA"/>
                </a:solidFill>
                <a:latin typeface="Sansita" panose="020B0604020202020204" charset="0"/>
              </a:rPr>
              <a:t>CUENCA SALDAÑA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9115B8-D6E5-BE51-DB6B-A8FD05B5B2DA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8300985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FASE 4 – FORMULACION DE METAS DE CARGA CONTAMINANTE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1871AC-570A-8B7A-E8DD-EB97A4E6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70" y="3331348"/>
            <a:ext cx="2878286" cy="11110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511AB3-85CE-1DAD-0F5F-1C090218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12" y="2444659"/>
            <a:ext cx="8120881" cy="31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6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D0CFB57-681D-081D-923A-2B5E27CEA65E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7792589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EJERCICIO PRACTICO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078DB2-BE78-306E-8670-4414EA46D744}"/>
              </a:ext>
            </a:extLst>
          </p:cNvPr>
          <p:cNvSpPr txBox="1"/>
          <p:nvPr/>
        </p:nvSpPr>
        <p:spPr>
          <a:xfrm>
            <a:off x="789673" y="2053867"/>
            <a:ext cx="445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Sansita" panose="020B0604020202020204"/>
              </a:rPr>
              <a:t>VARIABLES POR CONSIDERAR:</a:t>
            </a:r>
          </a:p>
          <a:p>
            <a:pPr algn="just"/>
            <a:endParaRPr lang="es-ES" b="1" dirty="0">
              <a:latin typeface="Sansita" panose="020B0604020202020204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Sansita" panose="020B0604020202020204"/>
              </a:rPr>
              <a:t>Población (Tasa de Crecimiento) (Hab)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dirty="0">
                <a:latin typeface="Sansita" panose="020B0604020202020204"/>
              </a:rPr>
              <a:t> </a:t>
            </a:r>
            <a:r>
              <a:rPr lang="es-ES" dirty="0">
                <a:latin typeface="Sansita" panose="020B0604020202020204"/>
              </a:rPr>
              <a:t>Caudal (L/s)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Sansita" panose="020B0604020202020204"/>
              </a:rPr>
              <a:t>Concentraciones DBO</a:t>
            </a:r>
            <a:r>
              <a:rPr lang="es-ES" baseline="-25000" dirty="0">
                <a:latin typeface="Sansita" panose="020B0604020202020204"/>
              </a:rPr>
              <a:t>5</a:t>
            </a:r>
            <a:r>
              <a:rPr lang="es-ES" dirty="0">
                <a:latin typeface="Sansita" panose="020B0604020202020204"/>
              </a:rPr>
              <a:t> y SST (Mg/L)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Sansita" panose="020B0604020202020204"/>
              </a:rPr>
              <a:t>Cobertura de Alcantarillado (%)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Sansita" panose="020B0604020202020204"/>
              </a:rPr>
              <a:t>Porcentaje de Recepción de la planta (%)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Sansita" panose="020B0604020202020204"/>
              </a:rPr>
              <a:t>Eficiencia de Remoción de la Planta (%)</a:t>
            </a:r>
            <a:endParaRPr lang="es-CO" dirty="0">
              <a:latin typeface="Sansita" panose="020B0604020202020204"/>
            </a:endParaRPr>
          </a:p>
        </p:txBody>
      </p:sp>
      <p:sp>
        <p:nvSpPr>
          <p:cNvPr id="15" name="Google Shape;1038;p35">
            <a:extLst>
              <a:ext uri="{FF2B5EF4-FFF2-40B4-BE49-F238E27FC236}">
                <a16:creationId xmlns:a16="http://schemas.microsoft.com/office/drawing/2014/main" id="{BE34BB75-3675-B6F8-46BC-3206385BED77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053;p35">
            <a:extLst>
              <a:ext uri="{FF2B5EF4-FFF2-40B4-BE49-F238E27FC236}">
                <a16:creationId xmlns:a16="http://schemas.microsoft.com/office/drawing/2014/main" id="{68EC9B8D-67E4-AFB5-39D8-81C38E5F698A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17" name="Google Shape;1054;p35">
              <a:extLst>
                <a:ext uri="{FF2B5EF4-FFF2-40B4-BE49-F238E27FC236}">
                  <a16:creationId xmlns:a16="http://schemas.microsoft.com/office/drawing/2014/main" id="{53079D3D-798C-FC22-716B-42BD8517961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5;p35">
              <a:extLst>
                <a:ext uri="{FF2B5EF4-FFF2-40B4-BE49-F238E27FC236}">
                  <a16:creationId xmlns:a16="http://schemas.microsoft.com/office/drawing/2014/main" id="{F0043CF3-CA73-2C54-B31E-E4AD2D57F71F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6;p35">
              <a:extLst>
                <a:ext uri="{FF2B5EF4-FFF2-40B4-BE49-F238E27FC236}">
                  <a16:creationId xmlns:a16="http://schemas.microsoft.com/office/drawing/2014/main" id="{608A6D76-BD05-DB2F-A77A-5604B9412A44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84;p31">
            <a:extLst>
              <a:ext uri="{FF2B5EF4-FFF2-40B4-BE49-F238E27FC236}">
                <a16:creationId xmlns:a16="http://schemas.microsoft.com/office/drawing/2014/main" id="{450BF9FD-E5C4-6A0A-9CBE-C5720F612127}"/>
              </a:ext>
            </a:extLst>
          </p:cNvPr>
          <p:cNvSpPr/>
          <p:nvPr/>
        </p:nvSpPr>
        <p:spPr>
          <a:xfrm>
            <a:off x="10836331" y="1760300"/>
            <a:ext cx="1271927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21" name="Google Shape;930;p31">
            <a:extLst>
              <a:ext uri="{FF2B5EF4-FFF2-40B4-BE49-F238E27FC236}">
                <a16:creationId xmlns:a16="http://schemas.microsoft.com/office/drawing/2014/main" id="{09E4345C-FB2E-D1B9-B033-2749DDD51E1A}"/>
              </a:ext>
            </a:extLst>
          </p:cNvPr>
          <p:cNvGrpSpPr/>
          <p:nvPr/>
        </p:nvGrpSpPr>
        <p:grpSpPr>
          <a:xfrm>
            <a:off x="11093669" y="1989442"/>
            <a:ext cx="785472" cy="783589"/>
            <a:chOff x="4402025" y="2760137"/>
            <a:chExt cx="370300" cy="396363"/>
          </a:xfrm>
        </p:grpSpPr>
        <p:sp>
          <p:nvSpPr>
            <p:cNvPr id="22" name="Google Shape;931;p31">
              <a:extLst>
                <a:ext uri="{FF2B5EF4-FFF2-40B4-BE49-F238E27FC236}">
                  <a16:creationId xmlns:a16="http://schemas.microsoft.com/office/drawing/2014/main" id="{F33F8116-71B1-F814-653C-26C6B5DE4356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2;p31">
              <a:extLst>
                <a:ext uri="{FF2B5EF4-FFF2-40B4-BE49-F238E27FC236}">
                  <a16:creationId xmlns:a16="http://schemas.microsoft.com/office/drawing/2014/main" id="{883DD58D-5431-4C4A-DC97-D47E17626E58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933;p31">
              <a:extLst>
                <a:ext uri="{FF2B5EF4-FFF2-40B4-BE49-F238E27FC236}">
                  <a16:creationId xmlns:a16="http://schemas.microsoft.com/office/drawing/2014/main" id="{D31150F8-303D-8C2C-303D-A0501F902A82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4;p31">
              <a:extLst>
                <a:ext uri="{FF2B5EF4-FFF2-40B4-BE49-F238E27FC236}">
                  <a16:creationId xmlns:a16="http://schemas.microsoft.com/office/drawing/2014/main" id="{7DDAAD13-F8EF-8AF8-D097-B7C4129F7EA5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5;p31">
              <a:extLst>
                <a:ext uri="{FF2B5EF4-FFF2-40B4-BE49-F238E27FC236}">
                  <a16:creationId xmlns:a16="http://schemas.microsoft.com/office/drawing/2014/main" id="{DE399EEB-9DA6-DF6F-C56C-F714D36F344D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6;p31">
              <a:extLst>
                <a:ext uri="{FF2B5EF4-FFF2-40B4-BE49-F238E27FC236}">
                  <a16:creationId xmlns:a16="http://schemas.microsoft.com/office/drawing/2014/main" id="{1677AE7B-2CC5-BDE9-EF5B-32DD7537969E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7;p31">
              <a:extLst>
                <a:ext uri="{FF2B5EF4-FFF2-40B4-BE49-F238E27FC236}">
                  <a16:creationId xmlns:a16="http://schemas.microsoft.com/office/drawing/2014/main" id="{FB952205-F2BD-77DB-B20B-5A0768EC4EE8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8;p31">
              <a:extLst>
                <a:ext uri="{FF2B5EF4-FFF2-40B4-BE49-F238E27FC236}">
                  <a16:creationId xmlns:a16="http://schemas.microsoft.com/office/drawing/2014/main" id="{52BB9624-4536-4D5A-3D7E-F0AA5ABFF99C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339ECABF-64FF-073A-EC06-C23C50BE01A5}"/>
              </a:ext>
            </a:extLst>
          </p:cNvPr>
          <p:cNvSpPr txBox="1"/>
          <p:nvPr/>
        </p:nvSpPr>
        <p:spPr>
          <a:xfrm>
            <a:off x="999487" y="4426616"/>
            <a:ext cx="10187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Sansita" panose="020B0604020202020204"/>
              </a:rPr>
              <a:t>NOTA: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latin typeface="Sansita" panose="020B0604020202020204"/>
              </a:rPr>
              <a:t>Los caudales que vierten a la misma fuente se suman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latin typeface="Sansita" panose="020B0604020202020204"/>
              </a:rPr>
              <a:t>Si se tienen más de una concentración se promedia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latin typeface="Sansita" panose="020B0604020202020204"/>
              </a:rPr>
              <a:t>Los caudales se deben de calcular teniendo en cuenta la línea base 2023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latin typeface="Sansita" panose="020B0604020202020204"/>
              </a:rPr>
              <a:t>Si no se tiene conocimiento de las concentraciones de todos los vertimientos, se debe de tomar la concentración del vertimiento más representativo.</a:t>
            </a:r>
            <a:endParaRPr lang="es-CO" sz="1400" dirty="0">
              <a:latin typeface="Sansita" panose="020B0604020202020204"/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87FF1878-1F35-F2D3-5333-77EF0AC0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96" y="2601135"/>
            <a:ext cx="5003291" cy="15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4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7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D0CFB57-681D-081D-923A-2B5E27CEA65E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7792589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PREGUNTAS</a:t>
            </a:r>
          </a:p>
        </p:txBody>
      </p:sp>
      <p:sp>
        <p:nvSpPr>
          <p:cNvPr id="15" name="Google Shape;1038;p35">
            <a:extLst>
              <a:ext uri="{FF2B5EF4-FFF2-40B4-BE49-F238E27FC236}">
                <a16:creationId xmlns:a16="http://schemas.microsoft.com/office/drawing/2014/main" id="{BE34BB75-3675-B6F8-46BC-3206385BED77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053;p35">
            <a:extLst>
              <a:ext uri="{FF2B5EF4-FFF2-40B4-BE49-F238E27FC236}">
                <a16:creationId xmlns:a16="http://schemas.microsoft.com/office/drawing/2014/main" id="{68EC9B8D-67E4-AFB5-39D8-81C38E5F698A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17" name="Google Shape;1054;p35">
              <a:extLst>
                <a:ext uri="{FF2B5EF4-FFF2-40B4-BE49-F238E27FC236}">
                  <a16:creationId xmlns:a16="http://schemas.microsoft.com/office/drawing/2014/main" id="{53079D3D-798C-FC22-716B-42BD8517961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5;p35">
              <a:extLst>
                <a:ext uri="{FF2B5EF4-FFF2-40B4-BE49-F238E27FC236}">
                  <a16:creationId xmlns:a16="http://schemas.microsoft.com/office/drawing/2014/main" id="{F0043CF3-CA73-2C54-B31E-E4AD2D57F71F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6;p35">
              <a:extLst>
                <a:ext uri="{FF2B5EF4-FFF2-40B4-BE49-F238E27FC236}">
                  <a16:creationId xmlns:a16="http://schemas.microsoft.com/office/drawing/2014/main" id="{608A6D76-BD05-DB2F-A77A-5604B9412A44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84;p31">
            <a:extLst>
              <a:ext uri="{FF2B5EF4-FFF2-40B4-BE49-F238E27FC236}">
                <a16:creationId xmlns:a16="http://schemas.microsoft.com/office/drawing/2014/main" id="{450BF9FD-E5C4-6A0A-9CBE-C5720F612127}"/>
              </a:ext>
            </a:extLst>
          </p:cNvPr>
          <p:cNvSpPr/>
          <p:nvPr/>
        </p:nvSpPr>
        <p:spPr>
          <a:xfrm>
            <a:off x="10836331" y="1760300"/>
            <a:ext cx="1271927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21" name="Google Shape;930;p31">
            <a:extLst>
              <a:ext uri="{FF2B5EF4-FFF2-40B4-BE49-F238E27FC236}">
                <a16:creationId xmlns:a16="http://schemas.microsoft.com/office/drawing/2014/main" id="{09E4345C-FB2E-D1B9-B033-2749DDD51E1A}"/>
              </a:ext>
            </a:extLst>
          </p:cNvPr>
          <p:cNvGrpSpPr/>
          <p:nvPr/>
        </p:nvGrpSpPr>
        <p:grpSpPr>
          <a:xfrm>
            <a:off x="11093669" y="1989442"/>
            <a:ext cx="785472" cy="783589"/>
            <a:chOff x="4402025" y="2760137"/>
            <a:chExt cx="370300" cy="396363"/>
          </a:xfrm>
        </p:grpSpPr>
        <p:sp>
          <p:nvSpPr>
            <p:cNvPr id="22" name="Google Shape;931;p31">
              <a:extLst>
                <a:ext uri="{FF2B5EF4-FFF2-40B4-BE49-F238E27FC236}">
                  <a16:creationId xmlns:a16="http://schemas.microsoft.com/office/drawing/2014/main" id="{F33F8116-71B1-F814-653C-26C6B5DE4356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2;p31">
              <a:extLst>
                <a:ext uri="{FF2B5EF4-FFF2-40B4-BE49-F238E27FC236}">
                  <a16:creationId xmlns:a16="http://schemas.microsoft.com/office/drawing/2014/main" id="{883DD58D-5431-4C4A-DC97-D47E17626E58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933;p31">
              <a:extLst>
                <a:ext uri="{FF2B5EF4-FFF2-40B4-BE49-F238E27FC236}">
                  <a16:creationId xmlns:a16="http://schemas.microsoft.com/office/drawing/2014/main" id="{D31150F8-303D-8C2C-303D-A0501F902A82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4;p31">
              <a:extLst>
                <a:ext uri="{FF2B5EF4-FFF2-40B4-BE49-F238E27FC236}">
                  <a16:creationId xmlns:a16="http://schemas.microsoft.com/office/drawing/2014/main" id="{7DDAAD13-F8EF-8AF8-D097-B7C4129F7EA5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5;p31">
              <a:extLst>
                <a:ext uri="{FF2B5EF4-FFF2-40B4-BE49-F238E27FC236}">
                  <a16:creationId xmlns:a16="http://schemas.microsoft.com/office/drawing/2014/main" id="{DE399EEB-9DA6-DF6F-C56C-F714D36F344D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6;p31">
              <a:extLst>
                <a:ext uri="{FF2B5EF4-FFF2-40B4-BE49-F238E27FC236}">
                  <a16:creationId xmlns:a16="http://schemas.microsoft.com/office/drawing/2014/main" id="{1677AE7B-2CC5-BDE9-EF5B-32DD7537969E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7;p31">
              <a:extLst>
                <a:ext uri="{FF2B5EF4-FFF2-40B4-BE49-F238E27FC236}">
                  <a16:creationId xmlns:a16="http://schemas.microsoft.com/office/drawing/2014/main" id="{FB952205-F2BD-77DB-B20B-5A0768EC4EE8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8;p31">
              <a:extLst>
                <a:ext uri="{FF2B5EF4-FFF2-40B4-BE49-F238E27FC236}">
                  <a16:creationId xmlns:a16="http://schemas.microsoft.com/office/drawing/2014/main" id="{52BB9624-4536-4D5A-3D7E-F0AA5ABFF99C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01AD668-34E9-53E1-26B3-A1D0456D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0080" y="2056811"/>
            <a:ext cx="5338095" cy="31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ángulo 94">
            <a:extLst>
              <a:ext uri="{FF2B5EF4-FFF2-40B4-BE49-F238E27FC236}">
                <a16:creationId xmlns:a16="http://schemas.microsoft.com/office/drawing/2014/main" id="{0B0981DF-B425-59CC-59E8-BEE1FF4A545E}"/>
              </a:ext>
            </a:extLst>
          </p:cNvPr>
          <p:cNvSpPr/>
          <p:nvPr/>
        </p:nvSpPr>
        <p:spPr>
          <a:xfrm>
            <a:off x="2528992" y="2248574"/>
            <a:ext cx="6619610" cy="1784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2A5225-643A-BAA8-96FB-F88C9AC3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77" y="878071"/>
            <a:ext cx="5259498" cy="688987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NORMATIVIDAD</a:t>
            </a:r>
          </a:p>
        </p:txBody>
      </p:sp>
      <p:grpSp>
        <p:nvGrpSpPr>
          <p:cNvPr id="9" name="Google Shape;1341;p42">
            <a:extLst>
              <a:ext uri="{FF2B5EF4-FFF2-40B4-BE49-F238E27FC236}">
                <a16:creationId xmlns:a16="http://schemas.microsoft.com/office/drawing/2014/main" id="{C5A7A6B5-266D-DCAE-9B72-BBBF106B0547}"/>
              </a:ext>
            </a:extLst>
          </p:cNvPr>
          <p:cNvGrpSpPr/>
          <p:nvPr/>
        </p:nvGrpSpPr>
        <p:grpSpPr>
          <a:xfrm>
            <a:off x="10915524" y="936376"/>
            <a:ext cx="1234916" cy="5238521"/>
            <a:chOff x="1477123" y="756311"/>
            <a:chExt cx="1226933" cy="3852189"/>
          </a:xfrm>
        </p:grpSpPr>
        <p:sp>
          <p:nvSpPr>
            <p:cNvPr id="10" name="Google Shape;1342;p42">
              <a:extLst>
                <a:ext uri="{FF2B5EF4-FFF2-40B4-BE49-F238E27FC236}">
                  <a16:creationId xmlns:a16="http://schemas.microsoft.com/office/drawing/2014/main" id="{1A8B6DEE-5D27-5DB3-6FA6-88DE2BD00FA1}"/>
                </a:ext>
              </a:extLst>
            </p:cNvPr>
            <p:cNvSpPr/>
            <p:nvPr/>
          </p:nvSpPr>
          <p:spPr>
            <a:xfrm>
              <a:off x="1533125" y="1031300"/>
              <a:ext cx="1115100" cy="3577200"/>
            </a:xfrm>
            <a:prstGeom prst="rect">
              <a:avLst/>
            </a:prstGeom>
            <a:solidFill>
              <a:srgbClr val="353537">
                <a:alpha val="81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343;p42">
              <a:extLst>
                <a:ext uri="{FF2B5EF4-FFF2-40B4-BE49-F238E27FC236}">
                  <a16:creationId xmlns:a16="http://schemas.microsoft.com/office/drawing/2014/main" id="{C0D73E76-DF11-20E3-E9FA-5E8F3E44FF22}"/>
                </a:ext>
              </a:extLst>
            </p:cNvPr>
            <p:cNvSpPr/>
            <p:nvPr/>
          </p:nvSpPr>
          <p:spPr>
            <a:xfrm>
              <a:off x="1657842" y="1176530"/>
              <a:ext cx="865500" cy="73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44;p42">
              <a:extLst>
                <a:ext uri="{FF2B5EF4-FFF2-40B4-BE49-F238E27FC236}">
                  <a16:creationId xmlns:a16="http://schemas.microsoft.com/office/drawing/2014/main" id="{65C4A613-E636-9894-06E1-6F3C81E3D012}"/>
                </a:ext>
              </a:extLst>
            </p:cNvPr>
            <p:cNvSpPr/>
            <p:nvPr/>
          </p:nvSpPr>
          <p:spPr>
            <a:xfrm>
              <a:off x="1657842" y="2027244"/>
              <a:ext cx="865500" cy="73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45;p42">
              <a:extLst>
                <a:ext uri="{FF2B5EF4-FFF2-40B4-BE49-F238E27FC236}">
                  <a16:creationId xmlns:a16="http://schemas.microsoft.com/office/drawing/2014/main" id="{117D6F2E-667F-82BE-EED8-34655F5F44C8}"/>
                </a:ext>
              </a:extLst>
            </p:cNvPr>
            <p:cNvSpPr/>
            <p:nvPr/>
          </p:nvSpPr>
          <p:spPr>
            <a:xfrm>
              <a:off x="1657842" y="2877957"/>
              <a:ext cx="865500" cy="73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46;p42">
              <a:extLst>
                <a:ext uri="{FF2B5EF4-FFF2-40B4-BE49-F238E27FC236}">
                  <a16:creationId xmlns:a16="http://schemas.microsoft.com/office/drawing/2014/main" id="{B41211F8-E0B2-DA2C-4735-14799CFB6C09}"/>
                </a:ext>
              </a:extLst>
            </p:cNvPr>
            <p:cNvSpPr/>
            <p:nvPr/>
          </p:nvSpPr>
          <p:spPr>
            <a:xfrm>
              <a:off x="1657842" y="3728671"/>
              <a:ext cx="865500" cy="73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347;p42">
              <a:extLst>
                <a:ext uri="{FF2B5EF4-FFF2-40B4-BE49-F238E27FC236}">
                  <a16:creationId xmlns:a16="http://schemas.microsoft.com/office/drawing/2014/main" id="{80D46E08-11B5-8028-C47D-A47B0F8B232B}"/>
                </a:ext>
              </a:extLst>
            </p:cNvPr>
            <p:cNvGrpSpPr/>
            <p:nvPr/>
          </p:nvGrpSpPr>
          <p:grpSpPr>
            <a:xfrm>
              <a:off x="1898035" y="1241084"/>
              <a:ext cx="385321" cy="669947"/>
              <a:chOff x="8328075" y="1480875"/>
              <a:chExt cx="419100" cy="728678"/>
            </a:xfrm>
          </p:grpSpPr>
          <p:sp>
            <p:nvSpPr>
              <p:cNvPr id="78" name="Google Shape;1348;p42">
                <a:extLst>
                  <a:ext uri="{FF2B5EF4-FFF2-40B4-BE49-F238E27FC236}">
                    <a16:creationId xmlns:a16="http://schemas.microsoft.com/office/drawing/2014/main" id="{D2D9A846-B22C-640F-77AA-96462ED688DF}"/>
                  </a:ext>
                </a:extLst>
              </p:cNvPr>
              <p:cNvSpPr/>
              <p:nvPr/>
            </p:nvSpPr>
            <p:spPr>
              <a:xfrm>
                <a:off x="8328075" y="1518899"/>
                <a:ext cx="139752" cy="690602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3204" extrusionOk="0">
                    <a:moveTo>
                      <a:pt x="0" y="0"/>
                    </a:moveTo>
                    <a:lnTo>
                      <a:pt x="0" y="13203"/>
                    </a:lnTo>
                    <a:lnTo>
                      <a:pt x="2672" y="13203"/>
                    </a:lnTo>
                    <a:lnTo>
                      <a:pt x="26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49;p42">
                <a:extLst>
                  <a:ext uri="{FF2B5EF4-FFF2-40B4-BE49-F238E27FC236}">
                    <a16:creationId xmlns:a16="http://schemas.microsoft.com/office/drawing/2014/main" id="{3160AF89-B626-F0EB-9989-CCDB7E1E1793}"/>
                  </a:ext>
                </a:extLst>
              </p:cNvPr>
              <p:cNvSpPr/>
              <p:nvPr/>
            </p:nvSpPr>
            <p:spPr>
              <a:xfrm>
                <a:off x="8366517" y="1620836"/>
                <a:ext cx="21549" cy="48677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9307" extrusionOk="0">
                    <a:moveTo>
                      <a:pt x="1" y="1"/>
                    </a:moveTo>
                    <a:lnTo>
                      <a:pt x="1" y="9306"/>
                    </a:lnTo>
                    <a:lnTo>
                      <a:pt x="411" y="9306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50;p42">
                <a:extLst>
                  <a:ext uri="{FF2B5EF4-FFF2-40B4-BE49-F238E27FC236}">
                    <a16:creationId xmlns:a16="http://schemas.microsoft.com/office/drawing/2014/main" id="{F8EF9326-DFAC-AF79-9968-03944D9CBFB5}"/>
                  </a:ext>
                </a:extLst>
              </p:cNvPr>
              <p:cNvSpPr/>
              <p:nvPr/>
            </p:nvSpPr>
            <p:spPr>
              <a:xfrm>
                <a:off x="8408725" y="1620836"/>
                <a:ext cx="21549" cy="48677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9307" extrusionOk="0">
                    <a:moveTo>
                      <a:pt x="1" y="1"/>
                    </a:moveTo>
                    <a:lnTo>
                      <a:pt x="1" y="9306"/>
                    </a:lnTo>
                    <a:lnTo>
                      <a:pt x="412" y="9306"/>
                    </a:lnTo>
                    <a:lnTo>
                      <a:pt x="4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51;p42">
                <a:extLst>
                  <a:ext uri="{FF2B5EF4-FFF2-40B4-BE49-F238E27FC236}">
                    <a16:creationId xmlns:a16="http://schemas.microsoft.com/office/drawing/2014/main" id="{FCFA70D2-0F0F-40EA-7B82-68BD2013A3BA}"/>
                  </a:ext>
                </a:extLst>
              </p:cNvPr>
              <p:cNvSpPr/>
              <p:nvPr/>
            </p:nvSpPr>
            <p:spPr>
              <a:xfrm>
                <a:off x="8467775" y="1480875"/>
                <a:ext cx="139752" cy="728678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3932" extrusionOk="0">
                    <a:moveTo>
                      <a:pt x="1" y="1"/>
                    </a:moveTo>
                    <a:lnTo>
                      <a:pt x="1" y="13931"/>
                    </a:lnTo>
                    <a:lnTo>
                      <a:pt x="2671" y="13931"/>
                    </a:lnTo>
                    <a:lnTo>
                      <a:pt x="26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52;p42">
                <a:extLst>
                  <a:ext uri="{FF2B5EF4-FFF2-40B4-BE49-F238E27FC236}">
                    <a16:creationId xmlns:a16="http://schemas.microsoft.com/office/drawing/2014/main" id="{92BE484C-DDE9-83CC-5381-8756F090A527}"/>
                  </a:ext>
                </a:extLst>
              </p:cNvPr>
              <p:cNvSpPr/>
              <p:nvPr/>
            </p:nvSpPr>
            <p:spPr>
              <a:xfrm>
                <a:off x="8501929" y="1578314"/>
                <a:ext cx="72491" cy="36423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964" extrusionOk="0">
                    <a:moveTo>
                      <a:pt x="693" y="0"/>
                    </a:moveTo>
                    <a:cubicBezTo>
                      <a:pt x="310" y="0"/>
                      <a:pt x="0" y="1559"/>
                      <a:pt x="0" y="3482"/>
                    </a:cubicBezTo>
                    <a:cubicBezTo>
                      <a:pt x="0" y="5405"/>
                      <a:pt x="310" y="6964"/>
                      <a:pt x="693" y="6964"/>
                    </a:cubicBezTo>
                    <a:cubicBezTo>
                      <a:pt x="1075" y="6964"/>
                      <a:pt x="1385" y="5405"/>
                      <a:pt x="1385" y="3482"/>
                    </a:cubicBezTo>
                    <a:cubicBezTo>
                      <a:pt x="1385" y="1559"/>
                      <a:pt x="1075" y="0"/>
                      <a:pt x="6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53;p42">
                <a:extLst>
                  <a:ext uri="{FF2B5EF4-FFF2-40B4-BE49-F238E27FC236}">
                    <a16:creationId xmlns:a16="http://schemas.microsoft.com/office/drawing/2014/main" id="{E43E97B6-DBB5-D221-1291-EE8C3AD28DC6}"/>
                  </a:ext>
                </a:extLst>
              </p:cNvPr>
              <p:cNvSpPr/>
              <p:nvPr/>
            </p:nvSpPr>
            <p:spPr>
              <a:xfrm>
                <a:off x="8501929" y="1991973"/>
                <a:ext cx="72491" cy="2463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71" extrusionOk="0">
                    <a:moveTo>
                      <a:pt x="0" y="0"/>
                    </a:moveTo>
                    <a:lnTo>
                      <a:pt x="0" y="471"/>
                    </a:lnTo>
                    <a:lnTo>
                      <a:pt x="1385" y="471"/>
                    </a:lnTo>
                    <a:lnTo>
                      <a:pt x="13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54;p42">
                <a:extLst>
                  <a:ext uri="{FF2B5EF4-FFF2-40B4-BE49-F238E27FC236}">
                    <a16:creationId xmlns:a16="http://schemas.microsoft.com/office/drawing/2014/main" id="{C46BF8CB-AAF0-4693-DA2F-CB2B322C2280}"/>
                  </a:ext>
                </a:extLst>
              </p:cNvPr>
              <p:cNvSpPr/>
              <p:nvPr/>
            </p:nvSpPr>
            <p:spPr>
              <a:xfrm>
                <a:off x="8501929" y="2077330"/>
                <a:ext cx="72491" cy="2458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70" extrusionOk="0">
                    <a:moveTo>
                      <a:pt x="0" y="0"/>
                    </a:moveTo>
                    <a:lnTo>
                      <a:pt x="0" y="469"/>
                    </a:lnTo>
                    <a:lnTo>
                      <a:pt x="1385" y="469"/>
                    </a:lnTo>
                    <a:lnTo>
                      <a:pt x="13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55;p42">
                <a:extLst>
                  <a:ext uri="{FF2B5EF4-FFF2-40B4-BE49-F238E27FC236}">
                    <a16:creationId xmlns:a16="http://schemas.microsoft.com/office/drawing/2014/main" id="{5AB4892B-BC76-F2F3-050F-8E97E06A21B6}"/>
                  </a:ext>
                </a:extLst>
              </p:cNvPr>
              <p:cNvSpPr/>
              <p:nvPr/>
            </p:nvSpPr>
            <p:spPr>
              <a:xfrm>
                <a:off x="8501929" y="2034651"/>
                <a:ext cx="72491" cy="2463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71" extrusionOk="0">
                    <a:moveTo>
                      <a:pt x="0" y="1"/>
                    </a:moveTo>
                    <a:lnTo>
                      <a:pt x="0" y="470"/>
                    </a:lnTo>
                    <a:lnTo>
                      <a:pt x="1385" y="470"/>
                    </a:lnTo>
                    <a:lnTo>
                      <a:pt x="13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56;p42">
                <a:extLst>
                  <a:ext uri="{FF2B5EF4-FFF2-40B4-BE49-F238E27FC236}">
                    <a16:creationId xmlns:a16="http://schemas.microsoft.com/office/drawing/2014/main" id="{7A46D5BD-4513-98AC-FC2F-49FA229B04DF}"/>
                  </a:ext>
                </a:extLst>
              </p:cNvPr>
              <p:cNvSpPr/>
              <p:nvPr/>
            </p:nvSpPr>
            <p:spPr>
              <a:xfrm>
                <a:off x="8501929" y="2119956"/>
                <a:ext cx="72491" cy="2463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71" extrusionOk="0">
                    <a:moveTo>
                      <a:pt x="0" y="1"/>
                    </a:moveTo>
                    <a:lnTo>
                      <a:pt x="0" y="471"/>
                    </a:lnTo>
                    <a:lnTo>
                      <a:pt x="1385" y="471"/>
                    </a:lnTo>
                    <a:lnTo>
                      <a:pt x="13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57;p42">
                <a:extLst>
                  <a:ext uri="{FF2B5EF4-FFF2-40B4-BE49-F238E27FC236}">
                    <a16:creationId xmlns:a16="http://schemas.microsoft.com/office/drawing/2014/main" id="{A9B8F7B2-0708-1DB8-17E5-F7BB3B28D141}"/>
                  </a:ext>
                </a:extLst>
              </p:cNvPr>
              <p:cNvSpPr/>
              <p:nvPr/>
            </p:nvSpPr>
            <p:spPr>
              <a:xfrm>
                <a:off x="8607475" y="1610741"/>
                <a:ext cx="139700" cy="59875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2671" y="11447"/>
                    </a:lnTo>
                    <a:lnTo>
                      <a:pt x="2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58;p42">
                <a:extLst>
                  <a:ext uri="{FF2B5EF4-FFF2-40B4-BE49-F238E27FC236}">
                    <a16:creationId xmlns:a16="http://schemas.microsoft.com/office/drawing/2014/main" id="{80FFC237-1C59-6B16-A9F7-C829747C16EA}"/>
                  </a:ext>
                </a:extLst>
              </p:cNvPr>
              <p:cNvSpPr/>
              <p:nvPr/>
            </p:nvSpPr>
            <p:spPr>
              <a:xfrm>
                <a:off x="8644139" y="1699917"/>
                <a:ext cx="66424" cy="6642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70" extrusionOk="0">
                    <a:moveTo>
                      <a:pt x="635" y="1"/>
                    </a:moveTo>
                    <a:lnTo>
                      <a:pt x="0" y="635"/>
                    </a:lnTo>
                    <a:lnTo>
                      <a:pt x="635" y="1270"/>
                    </a:lnTo>
                    <a:lnTo>
                      <a:pt x="1269" y="635"/>
                    </a:ln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59;p42">
                <a:extLst>
                  <a:ext uri="{FF2B5EF4-FFF2-40B4-BE49-F238E27FC236}">
                    <a16:creationId xmlns:a16="http://schemas.microsoft.com/office/drawing/2014/main" id="{39B4CE2E-CD13-A96D-75D8-80EA4E557C8D}"/>
                  </a:ext>
                </a:extLst>
              </p:cNvPr>
              <p:cNvSpPr/>
              <p:nvPr/>
            </p:nvSpPr>
            <p:spPr>
              <a:xfrm>
                <a:off x="8644139" y="1817858"/>
                <a:ext cx="66424" cy="6642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70" extrusionOk="0">
                    <a:moveTo>
                      <a:pt x="635" y="0"/>
                    </a:moveTo>
                    <a:lnTo>
                      <a:pt x="0" y="635"/>
                    </a:lnTo>
                    <a:lnTo>
                      <a:pt x="635" y="1269"/>
                    </a:lnTo>
                    <a:lnTo>
                      <a:pt x="1269" y="635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60;p42">
                <a:extLst>
                  <a:ext uri="{FF2B5EF4-FFF2-40B4-BE49-F238E27FC236}">
                    <a16:creationId xmlns:a16="http://schemas.microsoft.com/office/drawing/2014/main" id="{F363C362-4EFF-7CDC-BB24-864A09C571AE}"/>
                  </a:ext>
                </a:extLst>
              </p:cNvPr>
              <p:cNvSpPr/>
              <p:nvPr/>
            </p:nvSpPr>
            <p:spPr>
              <a:xfrm>
                <a:off x="8644139" y="1935748"/>
                <a:ext cx="66424" cy="6647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71" extrusionOk="0">
                    <a:moveTo>
                      <a:pt x="635" y="1"/>
                    </a:moveTo>
                    <a:lnTo>
                      <a:pt x="0" y="636"/>
                    </a:lnTo>
                    <a:lnTo>
                      <a:pt x="635" y="1270"/>
                    </a:lnTo>
                    <a:lnTo>
                      <a:pt x="1269" y="636"/>
                    </a:ln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61;p42">
                <a:extLst>
                  <a:ext uri="{FF2B5EF4-FFF2-40B4-BE49-F238E27FC236}">
                    <a16:creationId xmlns:a16="http://schemas.microsoft.com/office/drawing/2014/main" id="{CFF9EEA3-F913-B64D-4740-CD7F8B29326E}"/>
                  </a:ext>
                </a:extLst>
              </p:cNvPr>
              <p:cNvSpPr/>
              <p:nvPr/>
            </p:nvSpPr>
            <p:spPr>
              <a:xfrm>
                <a:off x="8644139" y="2053689"/>
                <a:ext cx="66424" cy="6647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71" extrusionOk="0">
                    <a:moveTo>
                      <a:pt x="635" y="1"/>
                    </a:moveTo>
                    <a:lnTo>
                      <a:pt x="0" y="636"/>
                    </a:lnTo>
                    <a:lnTo>
                      <a:pt x="635" y="1271"/>
                    </a:lnTo>
                    <a:lnTo>
                      <a:pt x="1269" y="636"/>
                    </a:ln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362;p42">
              <a:extLst>
                <a:ext uri="{FF2B5EF4-FFF2-40B4-BE49-F238E27FC236}">
                  <a16:creationId xmlns:a16="http://schemas.microsoft.com/office/drawing/2014/main" id="{F5645F65-E676-2328-25AE-6FB487A18ED3}"/>
                </a:ext>
              </a:extLst>
            </p:cNvPr>
            <p:cNvSpPr/>
            <p:nvPr/>
          </p:nvSpPr>
          <p:spPr>
            <a:xfrm>
              <a:off x="2103510" y="2705235"/>
              <a:ext cx="160451" cy="29482"/>
            </a:xfrm>
            <a:custGeom>
              <a:avLst/>
              <a:gdLst/>
              <a:ahLst/>
              <a:cxnLst/>
              <a:rect l="l" t="t" r="r" b="b"/>
              <a:pathLst>
                <a:path w="3657" h="672" extrusionOk="0">
                  <a:moveTo>
                    <a:pt x="0" y="0"/>
                  </a:moveTo>
                  <a:lnTo>
                    <a:pt x="0" y="671"/>
                  </a:lnTo>
                  <a:lnTo>
                    <a:pt x="3656" y="671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363;p42">
              <a:extLst>
                <a:ext uri="{FF2B5EF4-FFF2-40B4-BE49-F238E27FC236}">
                  <a16:creationId xmlns:a16="http://schemas.microsoft.com/office/drawing/2014/main" id="{69B2AC0A-189A-38CC-DCBD-8F9C4726D1F5}"/>
                </a:ext>
              </a:extLst>
            </p:cNvPr>
            <p:cNvGrpSpPr/>
            <p:nvPr/>
          </p:nvGrpSpPr>
          <p:grpSpPr>
            <a:xfrm>
              <a:off x="1850500" y="2027241"/>
              <a:ext cx="413500" cy="734498"/>
              <a:chOff x="8276374" y="2335951"/>
              <a:chExt cx="449750" cy="798889"/>
            </a:xfrm>
          </p:grpSpPr>
          <p:sp>
            <p:nvSpPr>
              <p:cNvPr id="64" name="Google Shape;1364;p42">
                <a:extLst>
                  <a:ext uri="{FF2B5EF4-FFF2-40B4-BE49-F238E27FC236}">
                    <a16:creationId xmlns:a16="http://schemas.microsoft.com/office/drawing/2014/main" id="{2C15F854-8B6D-8AE9-91FB-A069325BF808}"/>
                  </a:ext>
                </a:extLst>
              </p:cNvPr>
              <p:cNvSpPr/>
              <p:nvPr/>
            </p:nvSpPr>
            <p:spPr>
              <a:xfrm>
                <a:off x="8551611" y="2683241"/>
                <a:ext cx="174464" cy="451598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9464" extrusionOk="0">
                    <a:moveTo>
                      <a:pt x="0" y="1"/>
                    </a:moveTo>
                    <a:lnTo>
                      <a:pt x="0" y="9464"/>
                    </a:lnTo>
                    <a:lnTo>
                      <a:pt x="3655" y="9464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65;p42">
                <a:extLst>
                  <a:ext uri="{FF2B5EF4-FFF2-40B4-BE49-F238E27FC236}">
                    <a16:creationId xmlns:a16="http://schemas.microsoft.com/office/drawing/2014/main" id="{0253B32E-341B-7E4F-C75A-6FEF01018BD5}"/>
                  </a:ext>
                </a:extLst>
              </p:cNvPr>
              <p:cNvSpPr/>
              <p:nvPr/>
            </p:nvSpPr>
            <p:spPr>
              <a:xfrm>
                <a:off x="8551611" y="2724851"/>
                <a:ext cx="174512" cy="32066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672" extrusionOk="0">
                    <a:moveTo>
                      <a:pt x="0" y="0"/>
                    </a:moveTo>
                    <a:lnTo>
                      <a:pt x="0" y="671"/>
                    </a:lnTo>
                    <a:lnTo>
                      <a:pt x="3656" y="671"/>
                    </a:lnTo>
                    <a:lnTo>
                      <a:pt x="3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66;p42">
                <a:extLst>
                  <a:ext uri="{FF2B5EF4-FFF2-40B4-BE49-F238E27FC236}">
                    <a16:creationId xmlns:a16="http://schemas.microsoft.com/office/drawing/2014/main" id="{1399876F-92CE-A668-D3F2-AB1682E0958C}"/>
                  </a:ext>
                </a:extLst>
              </p:cNvPr>
              <p:cNvSpPr/>
              <p:nvPr/>
            </p:nvSpPr>
            <p:spPr>
              <a:xfrm>
                <a:off x="8551611" y="2893057"/>
                <a:ext cx="174464" cy="32066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672" extrusionOk="0">
                    <a:moveTo>
                      <a:pt x="0" y="0"/>
                    </a:moveTo>
                    <a:lnTo>
                      <a:pt x="0" y="671"/>
                    </a:lnTo>
                    <a:lnTo>
                      <a:pt x="3655" y="671"/>
                    </a:lnTo>
                    <a:lnTo>
                      <a:pt x="36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67;p42">
                <a:extLst>
                  <a:ext uri="{FF2B5EF4-FFF2-40B4-BE49-F238E27FC236}">
                    <a16:creationId xmlns:a16="http://schemas.microsoft.com/office/drawing/2014/main" id="{D35A1A5A-D9F0-3E94-6C0A-BF1324C3C68B}"/>
                  </a:ext>
                </a:extLst>
              </p:cNvPr>
              <p:cNvSpPr/>
              <p:nvPr/>
            </p:nvSpPr>
            <p:spPr>
              <a:xfrm>
                <a:off x="8276374" y="2335951"/>
                <a:ext cx="81697" cy="79798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723" extrusionOk="0">
                    <a:moveTo>
                      <a:pt x="0" y="1"/>
                    </a:moveTo>
                    <a:lnTo>
                      <a:pt x="0" y="16722"/>
                    </a:lnTo>
                    <a:lnTo>
                      <a:pt x="1712" y="16722"/>
                    </a:lnTo>
                    <a:lnTo>
                      <a:pt x="17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68;p42">
                <a:extLst>
                  <a:ext uri="{FF2B5EF4-FFF2-40B4-BE49-F238E27FC236}">
                    <a16:creationId xmlns:a16="http://schemas.microsoft.com/office/drawing/2014/main" id="{00D540BD-C04C-EC5D-CC26-DE43A02D1A43}"/>
                  </a:ext>
                </a:extLst>
              </p:cNvPr>
              <p:cNvSpPr/>
              <p:nvPr/>
            </p:nvSpPr>
            <p:spPr>
              <a:xfrm>
                <a:off x="8323758" y="2392735"/>
                <a:ext cx="13266" cy="68450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345" extrusionOk="0">
                    <a:moveTo>
                      <a:pt x="1" y="1"/>
                    </a:moveTo>
                    <a:lnTo>
                      <a:pt x="1" y="14344"/>
                    </a:lnTo>
                    <a:lnTo>
                      <a:pt x="277" y="14344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69;p42">
                <a:extLst>
                  <a:ext uri="{FF2B5EF4-FFF2-40B4-BE49-F238E27FC236}">
                    <a16:creationId xmlns:a16="http://schemas.microsoft.com/office/drawing/2014/main" id="{C7A9C0A4-D294-9DBC-05FE-BBFA3BC7500A}"/>
                  </a:ext>
                </a:extLst>
              </p:cNvPr>
              <p:cNvSpPr/>
              <p:nvPr/>
            </p:nvSpPr>
            <p:spPr>
              <a:xfrm>
                <a:off x="8293409" y="2392735"/>
                <a:ext cx="13266" cy="68446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344" extrusionOk="0">
                    <a:moveTo>
                      <a:pt x="1" y="1"/>
                    </a:moveTo>
                    <a:lnTo>
                      <a:pt x="1" y="14343"/>
                    </a:lnTo>
                    <a:lnTo>
                      <a:pt x="277" y="14343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70;p42">
                <a:extLst>
                  <a:ext uri="{FF2B5EF4-FFF2-40B4-BE49-F238E27FC236}">
                    <a16:creationId xmlns:a16="http://schemas.microsoft.com/office/drawing/2014/main" id="{504B4F04-DAED-19D1-6993-DA891F0CB317}"/>
                  </a:ext>
                </a:extLst>
              </p:cNvPr>
              <p:cNvSpPr/>
              <p:nvPr/>
            </p:nvSpPr>
            <p:spPr>
              <a:xfrm>
                <a:off x="8458848" y="2511553"/>
                <a:ext cx="92815" cy="621568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026" extrusionOk="0">
                    <a:moveTo>
                      <a:pt x="0" y="0"/>
                    </a:moveTo>
                    <a:lnTo>
                      <a:pt x="0" y="13025"/>
                    </a:lnTo>
                    <a:lnTo>
                      <a:pt x="1944" y="13025"/>
                    </a:lnTo>
                    <a:lnTo>
                      <a:pt x="19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71;p42">
                <a:extLst>
                  <a:ext uri="{FF2B5EF4-FFF2-40B4-BE49-F238E27FC236}">
                    <a16:creationId xmlns:a16="http://schemas.microsoft.com/office/drawing/2014/main" id="{9E83E090-037A-65F3-05A8-47FE242B1718}"/>
                  </a:ext>
                </a:extLst>
              </p:cNvPr>
              <p:cNvSpPr/>
              <p:nvPr/>
            </p:nvSpPr>
            <p:spPr>
              <a:xfrm>
                <a:off x="8458848" y="2557457"/>
                <a:ext cx="92815" cy="29871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626" extrusionOk="0">
                    <a:moveTo>
                      <a:pt x="0" y="0"/>
                    </a:moveTo>
                    <a:lnTo>
                      <a:pt x="0" y="626"/>
                    </a:lnTo>
                    <a:lnTo>
                      <a:pt x="1944" y="626"/>
                    </a:lnTo>
                    <a:lnTo>
                      <a:pt x="19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72;p42">
                <a:extLst>
                  <a:ext uri="{FF2B5EF4-FFF2-40B4-BE49-F238E27FC236}">
                    <a16:creationId xmlns:a16="http://schemas.microsoft.com/office/drawing/2014/main" id="{B0CBDD00-4354-FEBE-CE9E-B335981FC943}"/>
                  </a:ext>
                </a:extLst>
              </p:cNvPr>
              <p:cNvSpPr/>
              <p:nvPr/>
            </p:nvSpPr>
            <p:spPr>
              <a:xfrm>
                <a:off x="8458848" y="2602598"/>
                <a:ext cx="92815" cy="2991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627" extrusionOk="0">
                    <a:moveTo>
                      <a:pt x="0" y="1"/>
                    </a:moveTo>
                    <a:lnTo>
                      <a:pt x="0" y="626"/>
                    </a:lnTo>
                    <a:lnTo>
                      <a:pt x="1944" y="626"/>
                    </a:lnTo>
                    <a:lnTo>
                      <a:pt x="19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73;p42">
                <a:extLst>
                  <a:ext uri="{FF2B5EF4-FFF2-40B4-BE49-F238E27FC236}">
                    <a16:creationId xmlns:a16="http://schemas.microsoft.com/office/drawing/2014/main" id="{53A176B4-9281-FDFC-52D9-1A56DFCF2140}"/>
                  </a:ext>
                </a:extLst>
              </p:cNvPr>
              <p:cNvSpPr/>
              <p:nvPr/>
            </p:nvSpPr>
            <p:spPr>
              <a:xfrm>
                <a:off x="8458895" y="3042270"/>
                <a:ext cx="92815" cy="29967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628" extrusionOk="0">
                    <a:moveTo>
                      <a:pt x="0" y="1"/>
                    </a:moveTo>
                    <a:lnTo>
                      <a:pt x="0" y="628"/>
                    </a:lnTo>
                    <a:lnTo>
                      <a:pt x="1944" y="628"/>
                    </a:lnTo>
                    <a:lnTo>
                      <a:pt x="19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74;p42">
                <a:extLst>
                  <a:ext uri="{FF2B5EF4-FFF2-40B4-BE49-F238E27FC236}">
                    <a16:creationId xmlns:a16="http://schemas.microsoft.com/office/drawing/2014/main" id="{182CE8ED-8BA4-A72F-B0C9-9867DEACF731}"/>
                  </a:ext>
                </a:extLst>
              </p:cNvPr>
              <p:cNvSpPr/>
              <p:nvPr/>
            </p:nvSpPr>
            <p:spPr>
              <a:xfrm>
                <a:off x="8357971" y="2663105"/>
                <a:ext cx="100928" cy="470017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850" extrusionOk="0">
                    <a:moveTo>
                      <a:pt x="1" y="1"/>
                    </a:moveTo>
                    <a:lnTo>
                      <a:pt x="1" y="9849"/>
                    </a:lnTo>
                    <a:lnTo>
                      <a:pt x="2114" y="9849"/>
                    </a:lnTo>
                    <a:lnTo>
                      <a:pt x="21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75;p42">
                <a:extLst>
                  <a:ext uri="{FF2B5EF4-FFF2-40B4-BE49-F238E27FC236}">
                    <a16:creationId xmlns:a16="http://schemas.microsoft.com/office/drawing/2014/main" id="{3C5F9980-C84A-BE43-2465-1133DDFBB698}"/>
                  </a:ext>
                </a:extLst>
              </p:cNvPr>
              <p:cNvSpPr/>
              <p:nvPr/>
            </p:nvSpPr>
            <p:spPr>
              <a:xfrm>
                <a:off x="8378299" y="2868005"/>
                <a:ext cx="60175" cy="60219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62" extrusionOk="0">
                    <a:moveTo>
                      <a:pt x="631" y="1"/>
                    </a:moveTo>
                    <a:lnTo>
                      <a:pt x="1" y="632"/>
                    </a:lnTo>
                    <a:lnTo>
                      <a:pt x="631" y="1262"/>
                    </a:lnTo>
                    <a:lnTo>
                      <a:pt x="1261" y="632"/>
                    </a:lnTo>
                    <a:lnTo>
                      <a:pt x="6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76;p42">
                <a:extLst>
                  <a:ext uri="{FF2B5EF4-FFF2-40B4-BE49-F238E27FC236}">
                    <a16:creationId xmlns:a16="http://schemas.microsoft.com/office/drawing/2014/main" id="{59A33F99-CC31-F465-0CA7-BD3D61C97435}"/>
                  </a:ext>
                </a:extLst>
              </p:cNvPr>
              <p:cNvSpPr/>
              <p:nvPr/>
            </p:nvSpPr>
            <p:spPr>
              <a:xfrm>
                <a:off x="8378299" y="2988683"/>
                <a:ext cx="6017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61" extrusionOk="0">
                    <a:moveTo>
                      <a:pt x="631" y="0"/>
                    </a:moveTo>
                    <a:lnTo>
                      <a:pt x="1" y="630"/>
                    </a:lnTo>
                    <a:lnTo>
                      <a:pt x="631" y="1260"/>
                    </a:lnTo>
                    <a:lnTo>
                      <a:pt x="1261" y="63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77;p42">
                <a:extLst>
                  <a:ext uri="{FF2B5EF4-FFF2-40B4-BE49-F238E27FC236}">
                    <a16:creationId xmlns:a16="http://schemas.microsoft.com/office/drawing/2014/main" id="{574B0BC4-89C3-2EE5-8814-71696C5C1CA4}"/>
                  </a:ext>
                </a:extLst>
              </p:cNvPr>
              <p:cNvSpPr/>
              <p:nvPr/>
            </p:nvSpPr>
            <p:spPr>
              <a:xfrm>
                <a:off x="8378299" y="2747422"/>
                <a:ext cx="6017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61" extrusionOk="0">
                    <a:moveTo>
                      <a:pt x="631" y="1"/>
                    </a:moveTo>
                    <a:lnTo>
                      <a:pt x="1" y="631"/>
                    </a:lnTo>
                    <a:lnTo>
                      <a:pt x="631" y="1261"/>
                    </a:lnTo>
                    <a:lnTo>
                      <a:pt x="1261" y="631"/>
                    </a:lnTo>
                    <a:lnTo>
                      <a:pt x="6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378;p42">
              <a:extLst>
                <a:ext uri="{FF2B5EF4-FFF2-40B4-BE49-F238E27FC236}">
                  <a16:creationId xmlns:a16="http://schemas.microsoft.com/office/drawing/2014/main" id="{26A11B80-B1E5-AF9D-B611-D6F2ECE65AA1}"/>
                </a:ext>
              </a:extLst>
            </p:cNvPr>
            <p:cNvSpPr/>
            <p:nvPr/>
          </p:nvSpPr>
          <p:spPr>
            <a:xfrm>
              <a:off x="1687285" y="3043280"/>
              <a:ext cx="201683" cy="569192"/>
            </a:xfrm>
            <a:custGeom>
              <a:avLst/>
              <a:gdLst/>
              <a:ahLst/>
              <a:cxnLst/>
              <a:rect l="l" t="t" r="r" b="b"/>
              <a:pathLst>
                <a:path w="3857" h="8320" extrusionOk="0">
                  <a:moveTo>
                    <a:pt x="0" y="0"/>
                  </a:moveTo>
                  <a:lnTo>
                    <a:pt x="0" y="8319"/>
                  </a:lnTo>
                  <a:lnTo>
                    <a:pt x="3857" y="8319"/>
                  </a:lnTo>
                  <a:lnTo>
                    <a:pt x="38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9;p42">
              <a:extLst>
                <a:ext uri="{FF2B5EF4-FFF2-40B4-BE49-F238E27FC236}">
                  <a16:creationId xmlns:a16="http://schemas.microsoft.com/office/drawing/2014/main" id="{89A63159-79EC-5FE8-BA4F-7149665A93D3}"/>
                </a:ext>
              </a:extLst>
            </p:cNvPr>
            <p:cNvSpPr/>
            <p:nvPr/>
          </p:nvSpPr>
          <p:spPr>
            <a:xfrm>
              <a:off x="1721536" y="3089116"/>
              <a:ext cx="133235" cy="174247"/>
            </a:xfrm>
            <a:custGeom>
              <a:avLst/>
              <a:gdLst/>
              <a:ahLst/>
              <a:cxnLst/>
              <a:rect l="l" t="t" r="r" b="b"/>
              <a:pathLst>
                <a:path w="2548" h="2547" extrusionOk="0">
                  <a:moveTo>
                    <a:pt x="1" y="0"/>
                  </a:moveTo>
                  <a:lnTo>
                    <a:pt x="1" y="2547"/>
                  </a:lnTo>
                  <a:lnTo>
                    <a:pt x="2547" y="2547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80;p42">
              <a:extLst>
                <a:ext uri="{FF2B5EF4-FFF2-40B4-BE49-F238E27FC236}">
                  <a16:creationId xmlns:a16="http://schemas.microsoft.com/office/drawing/2014/main" id="{C5B36DB5-254E-4907-2B3D-CAC85B8A8ED9}"/>
                </a:ext>
              </a:extLst>
            </p:cNvPr>
            <p:cNvSpPr/>
            <p:nvPr/>
          </p:nvSpPr>
          <p:spPr>
            <a:xfrm>
              <a:off x="1721536" y="3295104"/>
              <a:ext cx="133235" cy="32770"/>
            </a:xfrm>
            <a:custGeom>
              <a:avLst/>
              <a:gdLst/>
              <a:ahLst/>
              <a:cxnLst/>
              <a:rect l="l" t="t" r="r" b="b"/>
              <a:pathLst>
                <a:path w="2548" h="479" extrusionOk="0">
                  <a:moveTo>
                    <a:pt x="1" y="1"/>
                  </a:moveTo>
                  <a:lnTo>
                    <a:pt x="1" y="478"/>
                  </a:lnTo>
                  <a:lnTo>
                    <a:pt x="2547" y="47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81;p42">
              <a:extLst>
                <a:ext uri="{FF2B5EF4-FFF2-40B4-BE49-F238E27FC236}">
                  <a16:creationId xmlns:a16="http://schemas.microsoft.com/office/drawing/2014/main" id="{21A14019-A2F7-7168-CFDD-D9E466D305D2}"/>
                </a:ext>
              </a:extLst>
            </p:cNvPr>
            <p:cNvSpPr/>
            <p:nvPr/>
          </p:nvSpPr>
          <p:spPr>
            <a:xfrm>
              <a:off x="1721536" y="3403264"/>
              <a:ext cx="133235" cy="32770"/>
            </a:xfrm>
            <a:custGeom>
              <a:avLst/>
              <a:gdLst/>
              <a:ahLst/>
              <a:cxnLst/>
              <a:rect l="l" t="t" r="r" b="b"/>
              <a:pathLst>
                <a:path w="2548" h="479" extrusionOk="0">
                  <a:moveTo>
                    <a:pt x="1" y="0"/>
                  </a:moveTo>
                  <a:lnTo>
                    <a:pt x="1" y="479"/>
                  </a:lnTo>
                  <a:lnTo>
                    <a:pt x="2547" y="479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82;p42">
              <a:extLst>
                <a:ext uri="{FF2B5EF4-FFF2-40B4-BE49-F238E27FC236}">
                  <a16:creationId xmlns:a16="http://schemas.microsoft.com/office/drawing/2014/main" id="{5477BB5A-FD69-69CD-7021-CFFB2F32EE54}"/>
                </a:ext>
              </a:extLst>
            </p:cNvPr>
            <p:cNvSpPr/>
            <p:nvPr/>
          </p:nvSpPr>
          <p:spPr>
            <a:xfrm>
              <a:off x="1721536" y="3449442"/>
              <a:ext cx="133235" cy="32701"/>
            </a:xfrm>
            <a:custGeom>
              <a:avLst/>
              <a:gdLst/>
              <a:ahLst/>
              <a:cxnLst/>
              <a:rect l="l" t="t" r="r" b="b"/>
              <a:pathLst>
                <a:path w="2548" h="478" extrusionOk="0">
                  <a:moveTo>
                    <a:pt x="1" y="0"/>
                  </a:moveTo>
                  <a:lnTo>
                    <a:pt x="1" y="478"/>
                  </a:lnTo>
                  <a:lnTo>
                    <a:pt x="2547" y="478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83;p42">
              <a:extLst>
                <a:ext uri="{FF2B5EF4-FFF2-40B4-BE49-F238E27FC236}">
                  <a16:creationId xmlns:a16="http://schemas.microsoft.com/office/drawing/2014/main" id="{BD2BD529-748A-05CC-CB9D-D8DE018D055B}"/>
                </a:ext>
              </a:extLst>
            </p:cNvPr>
            <p:cNvSpPr/>
            <p:nvPr/>
          </p:nvSpPr>
          <p:spPr>
            <a:xfrm>
              <a:off x="1721536" y="3495551"/>
              <a:ext cx="133235" cy="32701"/>
            </a:xfrm>
            <a:custGeom>
              <a:avLst/>
              <a:gdLst/>
              <a:ahLst/>
              <a:cxnLst/>
              <a:rect l="l" t="t" r="r" b="b"/>
              <a:pathLst>
                <a:path w="2548" h="478" extrusionOk="0">
                  <a:moveTo>
                    <a:pt x="1" y="1"/>
                  </a:moveTo>
                  <a:lnTo>
                    <a:pt x="1" y="478"/>
                  </a:lnTo>
                  <a:lnTo>
                    <a:pt x="2547" y="47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84;p42">
              <a:extLst>
                <a:ext uri="{FF2B5EF4-FFF2-40B4-BE49-F238E27FC236}">
                  <a16:creationId xmlns:a16="http://schemas.microsoft.com/office/drawing/2014/main" id="{6252E309-B5A7-7B54-E4C2-6DED872C0F30}"/>
                </a:ext>
              </a:extLst>
            </p:cNvPr>
            <p:cNvSpPr/>
            <p:nvPr/>
          </p:nvSpPr>
          <p:spPr>
            <a:xfrm>
              <a:off x="1888969" y="3043280"/>
              <a:ext cx="201787" cy="569192"/>
            </a:xfrm>
            <a:custGeom>
              <a:avLst/>
              <a:gdLst/>
              <a:ahLst/>
              <a:cxnLst/>
              <a:rect l="l" t="t" r="r" b="b"/>
              <a:pathLst>
                <a:path w="3859" h="8320" extrusionOk="0">
                  <a:moveTo>
                    <a:pt x="1" y="0"/>
                  </a:moveTo>
                  <a:lnTo>
                    <a:pt x="1" y="8319"/>
                  </a:lnTo>
                  <a:lnTo>
                    <a:pt x="3859" y="831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85;p42">
              <a:extLst>
                <a:ext uri="{FF2B5EF4-FFF2-40B4-BE49-F238E27FC236}">
                  <a16:creationId xmlns:a16="http://schemas.microsoft.com/office/drawing/2014/main" id="{00ABBE75-B90D-7936-AC5E-76074057F916}"/>
                </a:ext>
              </a:extLst>
            </p:cNvPr>
            <p:cNvSpPr/>
            <p:nvPr/>
          </p:nvSpPr>
          <p:spPr>
            <a:xfrm>
              <a:off x="1923220" y="3295104"/>
              <a:ext cx="133235" cy="32770"/>
            </a:xfrm>
            <a:custGeom>
              <a:avLst/>
              <a:gdLst/>
              <a:ahLst/>
              <a:cxnLst/>
              <a:rect l="l" t="t" r="r" b="b"/>
              <a:pathLst>
                <a:path w="2548" h="479" extrusionOk="0">
                  <a:moveTo>
                    <a:pt x="1" y="1"/>
                  </a:moveTo>
                  <a:lnTo>
                    <a:pt x="1" y="478"/>
                  </a:lnTo>
                  <a:lnTo>
                    <a:pt x="2547" y="47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86;p42">
              <a:extLst>
                <a:ext uri="{FF2B5EF4-FFF2-40B4-BE49-F238E27FC236}">
                  <a16:creationId xmlns:a16="http://schemas.microsoft.com/office/drawing/2014/main" id="{F884BB5F-64FB-98A8-11E1-ABE935668B67}"/>
                </a:ext>
              </a:extLst>
            </p:cNvPr>
            <p:cNvSpPr/>
            <p:nvPr/>
          </p:nvSpPr>
          <p:spPr>
            <a:xfrm>
              <a:off x="1923220" y="3403264"/>
              <a:ext cx="133235" cy="32770"/>
            </a:xfrm>
            <a:custGeom>
              <a:avLst/>
              <a:gdLst/>
              <a:ahLst/>
              <a:cxnLst/>
              <a:rect l="l" t="t" r="r" b="b"/>
              <a:pathLst>
                <a:path w="2548" h="479" extrusionOk="0">
                  <a:moveTo>
                    <a:pt x="1" y="0"/>
                  </a:moveTo>
                  <a:lnTo>
                    <a:pt x="1" y="479"/>
                  </a:lnTo>
                  <a:lnTo>
                    <a:pt x="2547" y="479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7;p42">
              <a:extLst>
                <a:ext uri="{FF2B5EF4-FFF2-40B4-BE49-F238E27FC236}">
                  <a16:creationId xmlns:a16="http://schemas.microsoft.com/office/drawing/2014/main" id="{49C44878-150C-C76F-82E1-B216CC043045}"/>
                </a:ext>
              </a:extLst>
            </p:cNvPr>
            <p:cNvSpPr/>
            <p:nvPr/>
          </p:nvSpPr>
          <p:spPr>
            <a:xfrm>
              <a:off x="1923220" y="3449442"/>
              <a:ext cx="133235" cy="32701"/>
            </a:xfrm>
            <a:custGeom>
              <a:avLst/>
              <a:gdLst/>
              <a:ahLst/>
              <a:cxnLst/>
              <a:rect l="l" t="t" r="r" b="b"/>
              <a:pathLst>
                <a:path w="2548" h="478" extrusionOk="0">
                  <a:moveTo>
                    <a:pt x="1" y="0"/>
                  </a:moveTo>
                  <a:lnTo>
                    <a:pt x="1" y="478"/>
                  </a:lnTo>
                  <a:lnTo>
                    <a:pt x="2547" y="478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88;p42">
              <a:extLst>
                <a:ext uri="{FF2B5EF4-FFF2-40B4-BE49-F238E27FC236}">
                  <a16:creationId xmlns:a16="http://schemas.microsoft.com/office/drawing/2014/main" id="{68EE249A-EB34-20EA-F032-77F4D7DA833B}"/>
                </a:ext>
              </a:extLst>
            </p:cNvPr>
            <p:cNvSpPr/>
            <p:nvPr/>
          </p:nvSpPr>
          <p:spPr>
            <a:xfrm>
              <a:off x="1925259" y="3089116"/>
              <a:ext cx="133287" cy="174247"/>
            </a:xfrm>
            <a:custGeom>
              <a:avLst/>
              <a:gdLst/>
              <a:ahLst/>
              <a:cxnLst/>
              <a:rect l="l" t="t" r="r" b="b"/>
              <a:pathLst>
                <a:path w="2549" h="2547" extrusionOk="0">
                  <a:moveTo>
                    <a:pt x="0" y="0"/>
                  </a:moveTo>
                  <a:lnTo>
                    <a:pt x="0" y="2547"/>
                  </a:lnTo>
                  <a:lnTo>
                    <a:pt x="2548" y="2547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89;p42">
              <a:extLst>
                <a:ext uri="{FF2B5EF4-FFF2-40B4-BE49-F238E27FC236}">
                  <a16:creationId xmlns:a16="http://schemas.microsoft.com/office/drawing/2014/main" id="{DE026253-B228-0319-55CA-79BD83B09390}"/>
                </a:ext>
              </a:extLst>
            </p:cNvPr>
            <p:cNvSpPr/>
            <p:nvPr/>
          </p:nvSpPr>
          <p:spPr>
            <a:xfrm>
              <a:off x="2090654" y="3043280"/>
              <a:ext cx="201787" cy="569192"/>
            </a:xfrm>
            <a:custGeom>
              <a:avLst/>
              <a:gdLst/>
              <a:ahLst/>
              <a:cxnLst/>
              <a:rect l="l" t="t" r="r" b="b"/>
              <a:pathLst>
                <a:path w="3859" h="8320" extrusionOk="0">
                  <a:moveTo>
                    <a:pt x="1" y="0"/>
                  </a:moveTo>
                  <a:lnTo>
                    <a:pt x="1" y="8319"/>
                  </a:lnTo>
                  <a:lnTo>
                    <a:pt x="3859" y="831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90;p42">
              <a:extLst>
                <a:ext uri="{FF2B5EF4-FFF2-40B4-BE49-F238E27FC236}">
                  <a16:creationId xmlns:a16="http://schemas.microsoft.com/office/drawing/2014/main" id="{2741354E-585F-DF78-6377-18B47F13B0CF}"/>
                </a:ext>
              </a:extLst>
            </p:cNvPr>
            <p:cNvSpPr/>
            <p:nvPr/>
          </p:nvSpPr>
          <p:spPr>
            <a:xfrm>
              <a:off x="2124956" y="3495551"/>
              <a:ext cx="133183" cy="32701"/>
            </a:xfrm>
            <a:custGeom>
              <a:avLst/>
              <a:gdLst/>
              <a:ahLst/>
              <a:cxnLst/>
              <a:rect l="l" t="t" r="r" b="b"/>
              <a:pathLst>
                <a:path w="2547" h="478" extrusionOk="0">
                  <a:moveTo>
                    <a:pt x="0" y="1"/>
                  </a:moveTo>
                  <a:lnTo>
                    <a:pt x="0" y="478"/>
                  </a:lnTo>
                  <a:lnTo>
                    <a:pt x="2547" y="47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91;p42">
              <a:extLst>
                <a:ext uri="{FF2B5EF4-FFF2-40B4-BE49-F238E27FC236}">
                  <a16:creationId xmlns:a16="http://schemas.microsoft.com/office/drawing/2014/main" id="{49EAC7C3-E5B1-BFDB-E51B-146A907C7D9D}"/>
                </a:ext>
              </a:extLst>
            </p:cNvPr>
            <p:cNvSpPr/>
            <p:nvPr/>
          </p:nvSpPr>
          <p:spPr>
            <a:xfrm>
              <a:off x="2124956" y="3295104"/>
              <a:ext cx="133183" cy="32770"/>
            </a:xfrm>
            <a:custGeom>
              <a:avLst/>
              <a:gdLst/>
              <a:ahLst/>
              <a:cxnLst/>
              <a:rect l="l" t="t" r="r" b="b"/>
              <a:pathLst>
                <a:path w="2547" h="479" extrusionOk="0">
                  <a:moveTo>
                    <a:pt x="0" y="1"/>
                  </a:moveTo>
                  <a:lnTo>
                    <a:pt x="0" y="478"/>
                  </a:lnTo>
                  <a:lnTo>
                    <a:pt x="2547" y="47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92;p42">
              <a:extLst>
                <a:ext uri="{FF2B5EF4-FFF2-40B4-BE49-F238E27FC236}">
                  <a16:creationId xmlns:a16="http://schemas.microsoft.com/office/drawing/2014/main" id="{E69DAD95-D532-F70B-65CA-78E5A243019D}"/>
                </a:ext>
              </a:extLst>
            </p:cNvPr>
            <p:cNvSpPr/>
            <p:nvPr/>
          </p:nvSpPr>
          <p:spPr>
            <a:xfrm>
              <a:off x="2124956" y="3403264"/>
              <a:ext cx="133183" cy="32770"/>
            </a:xfrm>
            <a:custGeom>
              <a:avLst/>
              <a:gdLst/>
              <a:ahLst/>
              <a:cxnLst/>
              <a:rect l="l" t="t" r="r" b="b"/>
              <a:pathLst>
                <a:path w="254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2547" y="479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93;p42">
              <a:extLst>
                <a:ext uri="{FF2B5EF4-FFF2-40B4-BE49-F238E27FC236}">
                  <a16:creationId xmlns:a16="http://schemas.microsoft.com/office/drawing/2014/main" id="{5474D2C7-41F5-9F95-829C-E0DBC1C86A7A}"/>
                </a:ext>
              </a:extLst>
            </p:cNvPr>
            <p:cNvSpPr/>
            <p:nvPr/>
          </p:nvSpPr>
          <p:spPr>
            <a:xfrm>
              <a:off x="2124956" y="3449442"/>
              <a:ext cx="133183" cy="32701"/>
            </a:xfrm>
            <a:custGeom>
              <a:avLst/>
              <a:gdLst/>
              <a:ahLst/>
              <a:cxnLst/>
              <a:rect l="l" t="t" r="r" b="b"/>
              <a:pathLst>
                <a:path w="2547" h="478" extrusionOk="0">
                  <a:moveTo>
                    <a:pt x="0" y="0"/>
                  </a:moveTo>
                  <a:lnTo>
                    <a:pt x="0" y="478"/>
                  </a:lnTo>
                  <a:lnTo>
                    <a:pt x="2547" y="478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4;p42">
              <a:extLst>
                <a:ext uri="{FF2B5EF4-FFF2-40B4-BE49-F238E27FC236}">
                  <a16:creationId xmlns:a16="http://schemas.microsoft.com/office/drawing/2014/main" id="{25A84FF5-9D09-64BA-6472-EF3536993898}"/>
                </a:ext>
              </a:extLst>
            </p:cNvPr>
            <p:cNvSpPr/>
            <p:nvPr/>
          </p:nvSpPr>
          <p:spPr>
            <a:xfrm>
              <a:off x="2124956" y="3089116"/>
              <a:ext cx="133183" cy="174247"/>
            </a:xfrm>
            <a:custGeom>
              <a:avLst/>
              <a:gdLst/>
              <a:ahLst/>
              <a:cxnLst/>
              <a:rect l="l" t="t" r="r" b="b"/>
              <a:pathLst>
                <a:path w="2547" h="2547" extrusionOk="0">
                  <a:moveTo>
                    <a:pt x="0" y="0"/>
                  </a:moveTo>
                  <a:lnTo>
                    <a:pt x="0" y="2547"/>
                  </a:lnTo>
                  <a:lnTo>
                    <a:pt x="2547" y="2547"/>
                  </a:lnTo>
                  <a:lnTo>
                    <a:pt x="2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5;p42">
              <a:extLst>
                <a:ext uri="{FF2B5EF4-FFF2-40B4-BE49-F238E27FC236}">
                  <a16:creationId xmlns:a16="http://schemas.microsoft.com/office/drawing/2014/main" id="{5374A264-2B80-E1B5-63B8-347F147460F9}"/>
                </a:ext>
              </a:extLst>
            </p:cNvPr>
            <p:cNvSpPr/>
            <p:nvPr/>
          </p:nvSpPr>
          <p:spPr>
            <a:xfrm>
              <a:off x="2108748" y="4407095"/>
              <a:ext cx="180235" cy="50276"/>
            </a:xfrm>
            <a:custGeom>
              <a:avLst/>
              <a:gdLst/>
              <a:ahLst/>
              <a:cxnLst/>
              <a:rect l="l" t="t" r="r" b="b"/>
              <a:pathLst>
                <a:path w="3524" h="983" extrusionOk="0">
                  <a:moveTo>
                    <a:pt x="0" y="1"/>
                  </a:moveTo>
                  <a:lnTo>
                    <a:pt x="0" y="982"/>
                  </a:lnTo>
                  <a:lnTo>
                    <a:pt x="3524" y="982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6;p42">
              <a:extLst>
                <a:ext uri="{FF2B5EF4-FFF2-40B4-BE49-F238E27FC236}">
                  <a16:creationId xmlns:a16="http://schemas.microsoft.com/office/drawing/2014/main" id="{847AF724-70F9-3D41-C823-D68D6CA32862}"/>
                </a:ext>
              </a:extLst>
            </p:cNvPr>
            <p:cNvSpPr/>
            <p:nvPr/>
          </p:nvSpPr>
          <p:spPr>
            <a:xfrm>
              <a:off x="1892708" y="4404691"/>
              <a:ext cx="132926" cy="19179"/>
            </a:xfrm>
            <a:custGeom>
              <a:avLst/>
              <a:gdLst/>
              <a:ahLst/>
              <a:cxnLst/>
              <a:rect l="l" t="t" r="r" b="b"/>
              <a:pathLst>
                <a:path w="2599" h="375" extrusionOk="0">
                  <a:moveTo>
                    <a:pt x="2597" y="1"/>
                  </a:moveTo>
                  <a:lnTo>
                    <a:pt x="1" y="4"/>
                  </a:lnTo>
                  <a:lnTo>
                    <a:pt x="2" y="375"/>
                  </a:lnTo>
                  <a:lnTo>
                    <a:pt x="2598" y="372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1397;p42">
              <a:extLst>
                <a:ext uri="{FF2B5EF4-FFF2-40B4-BE49-F238E27FC236}">
                  <a16:creationId xmlns:a16="http://schemas.microsoft.com/office/drawing/2014/main" id="{2BFD2023-170F-BC20-EB19-85A462847B81}"/>
                </a:ext>
              </a:extLst>
            </p:cNvPr>
            <p:cNvGrpSpPr/>
            <p:nvPr/>
          </p:nvGrpSpPr>
          <p:grpSpPr>
            <a:xfrm>
              <a:off x="1892197" y="3761692"/>
              <a:ext cx="396791" cy="830677"/>
              <a:chOff x="7675450" y="4214476"/>
              <a:chExt cx="431576" cy="903500"/>
            </a:xfrm>
          </p:grpSpPr>
          <p:sp>
            <p:nvSpPr>
              <p:cNvPr id="51" name="Google Shape;1398;p42">
                <a:extLst>
                  <a:ext uri="{FF2B5EF4-FFF2-40B4-BE49-F238E27FC236}">
                    <a16:creationId xmlns:a16="http://schemas.microsoft.com/office/drawing/2014/main" id="{54CD8F63-534F-EA0E-6E4D-D305D6738091}"/>
                  </a:ext>
                </a:extLst>
              </p:cNvPr>
              <p:cNvSpPr/>
              <p:nvPr/>
            </p:nvSpPr>
            <p:spPr>
              <a:xfrm>
                <a:off x="7910930" y="4214476"/>
                <a:ext cx="196040" cy="764579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3744" extrusionOk="0">
                    <a:moveTo>
                      <a:pt x="0" y="0"/>
                    </a:moveTo>
                    <a:lnTo>
                      <a:pt x="0" y="13743"/>
                    </a:lnTo>
                    <a:lnTo>
                      <a:pt x="3524" y="13743"/>
                    </a:lnTo>
                    <a:lnTo>
                      <a:pt x="35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99;p42">
                <a:extLst>
                  <a:ext uri="{FF2B5EF4-FFF2-40B4-BE49-F238E27FC236}">
                    <a16:creationId xmlns:a16="http://schemas.microsoft.com/office/drawing/2014/main" id="{AD6B0F98-8BC7-FF43-5B86-2AC247CA5AC3}"/>
                  </a:ext>
                </a:extLst>
              </p:cNvPr>
              <p:cNvSpPr/>
              <p:nvPr/>
            </p:nvSpPr>
            <p:spPr>
              <a:xfrm>
                <a:off x="7956491" y="4385430"/>
                <a:ext cx="105029" cy="422788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600" extrusionOk="0">
                    <a:moveTo>
                      <a:pt x="944" y="0"/>
                    </a:moveTo>
                    <a:cubicBezTo>
                      <a:pt x="423" y="0"/>
                      <a:pt x="1" y="1701"/>
                      <a:pt x="1" y="3800"/>
                    </a:cubicBezTo>
                    <a:cubicBezTo>
                      <a:pt x="1" y="5898"/>
                      <a:pt x="423" y="7599"/>
                      <a:pt x="944" y="7599"/>
                    </a:cubicBezTo>
                    <a:cubicBezTo>
                      <a:pt x="1465" y="7599"/>
                      <a:pt x="1887" y="5899"/>
                      <a:pt x="1887" y="3800"/>
                    </a:cubicBezTo>
                    <a:cubicBezTo>
                      <a:pt x="1887" y="1701"/>
                      <a:pt x="1465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00;p42">
                <a:extLst>
                  <a:ext uri="{FF2B5EF4-FFF2-40B4-BE49-F238E27FC236}">
                    <a16:creationId xmlns:a16="http://schemas.microsoft.com/office/drawing/2014/main" id="{85B736CD-6108-B819-12BC-2A0FA70DDCB1}"/>
                  </a:ext>
                </a:extLst>
              </p:cNvPr>
              <p:cNvSpPr/>
              <p:nvPr/>
            </p:nvSpPr>
            <p:spPr>
              <a:xfrm>
                <a:off x="7910930" y="4902408"/>
                <a:ext cx="196040" cy="1057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90" extrusionOk="0">
                    <a:moveTo>
                      <a:pt x="0" y="1"/>
                    </a:moveTo>
                    <a:lnTo>
                      <a:pt x="0" y="189"/>
                    </a:lnTo>
                    <a:lnTo>
                      <a:pt x="3524" y="189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01;p42">
                <a:extLst>
                  <a:ext uri="{FF2B5EF4-FFF2-40B4-BE49-F238E27FC236}">
                    <a16:creationId xmlns:a16="http://schemas.microsoft.com/office/drawing/2014/main" id="{233EC081-6C4C-E311-7BAC-954F3047C1A7}"/>
                  </a:ext>
                </a:extLst>
              </p:cNvPr>
              <p:cNvSpPr/>
              <p:nvPr/>
            </p:nvSpPr>
            <p:spPr>
              <a:xfrm>
                <a:off x="7910986" y="4287686"/>
                <a:ext cx="196040" cy="8227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79" extrusionOk="0">
                    <a:moveTo>
                      <a:pt x="0" y="1"/>
                    </a:moveTo>
                    <a:lnTo>
                      <a:pt x="0" y="1479"/>
                    </a:lnTo>
                    <a:lnTo>
                      <a:pt x="3524" y="1479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02;p42">
                <a:extLst>
                  <a:ext uri="{FF2B5EF4-FFF2-40B4-BE49-F238E27FC236}">
                    <a16:creationId xmlns:a16="http://schemas.microsoft.com/office/drawing/2014/main" id="{0F2799F2-41AA-A998-225B-774358133F0D}"/>
                  </a:ext>
                </a:extLst>
              </p:cNvPr>
              <p:cNvSpPr/>
              <p:nvPr/>
            </p:nvSpPr>
            <p:spPr>
              <a:xfrm>
                <a:off x="7928120" y="4979067"/>
                <a:ext cx="56687" cy="138908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2497" extrusionOk="0">
                    <a:moveTo>
                      <a:pt x="1017" y="0"/>
                    </a:moveTo>
                    <a:lnTo>
                      <a:pt x="0" y="1"/>
                    </a:lnTo>
                    <a:lnTo>
                      <a:pt x="4" y="2497"/>
                    </a:lnTo>
                    <a:lnTo>
                      <a:pt x="511" y="1880"/>
                    </a:lnTo>
                    <a:lnTo>
                      <a:pt x="1019" y="2496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03;p42">
                <a:extLst>
                  <a:ext uri="{FF2B5EF4-FFF2-40B4-BE49-F238E27FC236}">
                    <a16:creationId xmlns:a16="http://schemas.microsoft.com/office/drawing/2014/main" id="{0ED5EA08-FFBB-A425-E825-F6CEB7CFCB60}"/>
                  </a:ext>
                </a:extLst>
              </p:cNvPr>
              <p:cNvSpPr/>
              <p:nvPr/>
            </p:nvSpPr>
            <p:spPr>
              <a:xfrm>
                <a:off x="7675450" y="4485844"/>
                <a:ext cx="145139" cy="49316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8865" extrusionOk="0">
                    <a:moveTo>
                      <a:pt x="2597" y="0"/>
                    </a:moveTo>
                    <a:lnTo>
                      <a:pt x="0" y="3"/>
                    </a:lnTo>
                    <a:lnTo>
                      <a:pt x="12" y="8864"/>
                    </a:lnTo>
                    <a:lnTo>
                      <a:pt x="2608" y="8861"/>
                    </a:lnTo>
                    <a:lnTo>
                      <a:pt x="2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04;p42">
                <a:extLst>
                  <a:ext uri="{FF2B5EF4-FFF2-40B4-BE49-F238E27FC236}">
                    <a16:creationId xmlns:a16="http://schemas.microsoft.com/office/drawing/2014/main" id="{EC8CCBBF-F414-9E05-3ECE-1E10200E958C}"/>
                  </a:ext>
                </a:extLst>
              </p:cNvPr>
              <p:cNvSpPr/>
              <p:nvPr/>
            </p:nvSpPr>
            <p:spPr>
              <a:xfrm>
                <a:off x="7729689" y="4863967"/>
                <a:ext cx="37105" cy="3382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08" extrusionOk="0">
                    <a:moveTo>
                      <a:pt x="333" y="1"/>
                    </a:moveTo>
                    <a:cubicBezTo>
                      <a:pt x="194" y="1"/>
                      <a:pt x="69" y="96"/>
                      <a:pt x="37" y="238"/>
                    </a:cubicBezTo>
                    <a:cubicBezTo>
                      <a:pt x="1" y="402"/>
                      <a:pt x="103" y="562"/>
                      <a:pt x="267" y="600"/>
                    </a:cubicBezTo>
                    <a:cubicBezTo>
                      <a:pt x="289" y="605"/>
                      <a:pt x="312" y="608"/>
                      <a:pt x="334" y="608"/>
                    </a:cubicBezTo>
                    <a:cubicBezTo>
                      <a:pt x="473" y="608"/>
                      <a:pt x="597" y="512"/>
                      <a:pt x="630" y="371"/>
                    </a:cubicBezTo>
                    <a:cubicBezTo>
                      <a:pt x="666" y="207"/>
                      <a:pt x="564" y="46"/>
                      <a:pt x="400" y="8"/>
                    </a:cubicBezTo>
                    <a:cubicBezTo>
                      <a:pt x="378" y="3"/>
                      <a:pt x="35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05;p42">
                <a:extLst>
                  <a:ext uri="{FF2B5EF4-FFF2-40B4-BE49-F238E27FC236}">
                    <a16:creationId xmlns:a16="http://schemas.microsoft.com/office/drawing/2014/main" id="{C00E2132-14F1-2FED-6DAE-F06D1D1AAEFE}"/>
                  </a:ext>
                </a:extLst>
              </p:cNvPr>
              <p:cNvSpPr/>
              <p:nvPr/>
            </p:nvSpPr>
            <p:spPr>
              <a:xfrm>
                <a:off x="7729633" y="4812008"/>
                <a:ext cx="37105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07" extrusionOk="0">
                    <a:moveTo>
                      <a:pt x="335" y="1"/>
                    </a:moveTo>
                    <a:cubicBezTo>
                      <a:pt x="196" y="1"/>
                      <a:pt x="69" y="97"/>
                      <a:pt x="37" y="238"/>
                    </a:cubicBezTo>
                    <a:cubicBezTo>
                      <a:pt x="1" y="401"/>
                      <a:pt x="103" y="562"/>
                      <a:pt x="267" y="599"/>
                    </a:cubicBezTo>
                    <a:cubicBezTo>
                      <a:pt x="290" y="604"/>
                      <a:pt x="313" y="607"/>
                      <a:pt x="335" y="607"/>
                    </a:cubicBezTo>
                    <a:cubicBezTo>
                      <a:pt x="474" y="607"/>
                      <a:pt x="597" y="512"/>
                      <a:pt x="628" y="371"/>
                    </a:cubicBezTo>
                    <a:cubicBezTo>
                      <a:pt x="666" y="207"/>
                      <a:pt x="564" y="45"/>
                      <a:pt x="400" y="8"/>
                    </a:cubicBezTo>
                    <a:cubicBezTo>
                      <a:pt x="378" y="3"/>
                      <a:pt x="356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06;p42">
                <a:extLst>
                  <a:ext uri="{FF2B5EF4-FFF2-40B4-BE49-F238E27FC236}">
                    <a16:creationId xmlns:a16="http://schemas.microsoft.com/office/drawing/2014/main" id="{B570DF9B-2E4F-4C87-2162-FA8537AC767E}"/>
                  </a:ext>
                </a:extLst>
              </p:cNvPr>
              <p:cNvSpPr/>
              <p:nvPr/>
            </p:nvSpPr>
            <p:spPr>
              <a:xfrm>
                <a:off x="7729522" y="4760048"/>
                <a:ext cx="37105" cy="3382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08" extrusionOk="0">
                    <a:moveTo>
                      <a:pt x="332" y="1"/>
                    </a:moveTo>
                    <a:cubicBezTo>
                      <a:pt x="195" y="1"/>
                      <a:pt x="70" y="96"/>
                      <a:pt x="38" y="237"/>
                    </a:cubicBezTo>
                    <a:cubicBezTo>
                      <a:pt x="0" y="401"/>
                      <a:pt x="103" y="563"/>
                      <a:pt x="267" y="600"/>
                    </a:cubicBezTo>
                    <a:cubicBezTo>
                      <a:pt x="289" y="605"/>
                      <a:pt x="312" y="607"/>
                      <a:pt x="334" y="607"/>
                    </a:cubicBezTo>
                    <a:cubicBezTo>
                      <a:pt x="473" y="607"/>
                      <a:pt x="598" y="512"/>
                      <a:pt x="629" y="370"/>
                    </a:cubicBezTo>
                    <a:cubicBezTo>
                      <a:pt x="666" y="207"/>
                      <a:pt x="564" y="46"/>
                      <a:pt x="400" y="9"/>
                    </a:cubicBezTo>
                    <a:cubicBezTo>
                      <a:pt x="377" y="4"/>
                      <a:pt x="354" y="1"/>
                      <a:pt x="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07;p42">
                <a:extLst>
                  <a:ext uri="{FF2B5EF4-FFF2-40B4-BE49-F238E27FC236}">
                    <a16:creationId xmlns:a16="http://schemas.microsoft.com/office/drawing/2014/main" id="{F33BA9A5-E3FC-5782-E3B8-D254B7BB1009}"/>
                  </a:ext>
                </a:extLst>
              </p:cNvPr>
              <p:cNvSpPr/>
              <p:nvPr/>
            </p:nvSpPr>
            <p:spPr>
              <a:xfrm>
                <a:off x="7821033" y="4328798"/>
                <a:ext cx="90065" cy="65025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1689" extrusionOk="0">
                    <a:moveTo>
                      <a:pt x="1" y="0"/>
                    </a:moveTo>
                    <a:lnTo>
                      <a:pt x="1" y="11688"/>
                    </a:lnTo>
                    <a:lnTo>
                      <a:pt x="1618" y="11688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08;p42">
                <a:extLst>
                  <a:ext uri="{FF2B5EF4-FFF2-40B4-BE49-F238E27FC236}">
                    <a16:creationId xmlns:a16="http://schemas.microsoft.com/office/drawing/2014/main" id="{B15FDE44-CF0A-EB76-36D7-D6D51F4C582D}"/>
                  </a:ext>
                </a:extLst>
              </p:cNvPr>
              <p:cNvSpPr/>
              <p:nvPr/>
            </p:nvSpPr>
            <p:spPr>
              <a:xfrm>
                <a:off x="7840948" y="4628815"/>
                <a:ext cx="50123" cy="5012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50" y="1"/>
                    </a:moveTo>
                    <a:lnTo>
                      <a:pt x="0" y="451"/>
                    </a:lnTo>
                    <a:lnTo>
                      <a:pt x="450" y="901"/>
                    </a:lnTo>
                    <a:lnTo>
                      <a:pt x="901" y="451"/>
                    </a:ln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09;p42">
                <a:extLst>
                  <a:ext uri="{FF2B5EF4-FFF2-40B4-BE49-F238E27FC236}">
                    <a16:creationId xmlns:a16="http://schemas.microsoft.com/office/drawing/2014/main" id="{3B1F2448-BB5A-482B-D223-78CC6A3EE4B8}"/>
                  </a:ext>
                </a:extLst>
              </p:cNvPr>
              <p:cNvSpPr/>
              <p:nvPr/>
            </p:nvSpPr>
            <p:spPr>
              <a:xfrm>
                <a:off x="7840948" y="4756989"/>
                <a:ext cx="50067" cy="5012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1" extrusionOk="0">
                    <a:moveTo>
                      <a:pt x="450" y="0"/>
                    </a:moveTo>
                    <a:lnTo>
                      <a:pt x="0" y="450"/>
                    </a:lnTo>
                    <a:lnTo>
                      <a:pt x="450" y="901"/>
                    </a:lnTo>
                    <a:lnTo>
                      <a:pt x="900" y="45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10;p42">
                <a:extLst>
                  <a:ext uri="{FF2B5EF4-FFF2-40B4-BE49-F238E27FC236}">
                    <a16:creationId xmlns:a16="http://schemas.microsoft.com/office/drawing/2014/main" id="{025C63FC-218F-1464-E33E-20F9D05BAC26}"/>
                  </a:ext>
                </a:extLst>
              </p:cNvPr>
              <p:cNvSpPr/>
              <p:nvPr/>
            </p:nvSpPr>
            <p:spPr>
              <a:xfrm>
                <a:off x="7840948" y="4500697"/>
                <a:ext cx="50123" cy="5012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50" y="1"/>
                    </a:moveTo>
                    <a:lnTo>
                      <a:pt x="0" y="450"/>
                    </a:lnTo>
                    <a:lnTo>
                      <a:pt x="450" y="900"/>
                    </a:lnTo>
                    <a:lnTo>
                      <a:pt x="901" y="450"/>
                    </a:ln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1411;p42">
              <a:extLst>
                <a:ext uri="{FF2B5EF4-FFF2-40B4-BE49-F238E27FC236}">
                  <a16:creationId xmlns:a16="http://schemas.microsoft.com/office/drawing/2014/main" id="{642699C3-4EDE-08CF-A344-8EBBAC4BD3F9}"/>
                </a:ext>
              </a:extLst>
            </p:cNvPr>
            <p:cNvGrpSpPr/>
            <p:nvPr/>
          </p:nvGrpSpPr>
          <p:grpSpPr>
            <a:xfrm>
              <a:off x="1477123" y="756311"/>
              <a:ext cx="1226933" cy="278326"/>
              <a:chOff x="7223988" y="945625"/>
              <a:chExt cx="1334493" cy="302726"/>
            </a:xfrm>
          </p:grpSpPr>
          <p:sp>
            <p:nvSpPr>
              <p:cNvPr id="39" name="Google Shape;1412;p42">
                <a:extLst>
                  <a:ext uri="{FF2B5EF4-FFF2-40B4-BE49-F238E27FC236}">
                    <a16:creationId xmlns:a16="http://schemas.microsoft.com/office/drawing/2014/main" id="{3EA31607-39A4-DE0B-8BCC-7C6B6FBBDFDA}"/>
                  </a:ext>
                </a:extLst>
              </p:cNvPr>
              <p:cNvSpPr/>
              <p:nvPr/>
            </p:nvSpPr>
            <p:spPr>
              <a:xfrm>
                <a:off x="7223988" y="1153388"/>
                <a:ext cx="1334493" cy="94963"/>
              </a:xfrm>
              <a:custGeom>
                <a:avLst/>
                <a:gdLst/>
                <a:ahLst/>
                <a:cxnLst/>
                <a:rect l="l" t="t" r="r" b="b"/>
                <a:pathLst>
                  <a:path w="22358" h="1591" extrusionOk="0">
                    <a:moveTo>
                      <a:pt x="1" y="1"/>
                    </a:moveTo>
                    <a:lnTo>
                      <a:pt x="1" y="1591"/>
                    </a:lnTo>
                    <a:lnTo>
                      <a:pt x="22358" y="1591"/>
                    </a:lnTo>
                    <a:lnTo>
                      <a:pt x="22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13;p42">
                <a:extLst>
                  <a:ext uri="{FF2B5EF4-FFF2-40B4-BE49-F238E27FC236}">
                    <a16:creationId xmlns:a16="http://schemas.microsoft.com/office/drawing/2014/main" id="{51BA8DCC-37F5-3A28-4E1F-205BA69720D8}"/>
                  </a:ext>
                </a:extLst>
              </p:cNvPr>
              <p:cNvSpPr/>
              <p:nvPr/>
            </p:nvSpPr>
            <p:spPr>
              <a:xfrm>
                <a:off x="7321872" y="1153388"/>
                <a:ext cx="15041" cy="9496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591" extrusionOk="0">
                    <a:moveTo>
                      <a:pt x="1" y="1"/>
                    </a:moveTo>
                    <a:lnTo>
                      <a:pt x="1" y="1591"/>
                    </a:lnTo>
                    <a:lnTo>
                      <a:pt x="252" y="1591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14;p42">
                <a:extLst>
                  <a:ext uri="{FF2B5EF4-FFF2-40B4-BE49-F238E27FC236}">
                    <a16:creationId xmlns:a16="http://schemas.microsoft.com/office/drawing/2014/main" id="{3820DBE1-8589-C717-E9F9-741E57765C52}"/>
                  </a:ext>
                </a:extLst>
              </p:cNvPr>
              <p:cNvSpPr/>
              <p:nvPr/>
            </p:nvSpPr>
            <p:spPr>
              <a:xfrm>
                <a:off x="7356728" y="1153388"/>
                <a:ext cx="15041" cy="9496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591" extrusionOk="0">
                    <a:moveTo>
                      <a:pt x="1" y="1"/>
                    </a:moveTo>
                    <a:lnTo>
                      <a:pt x="1" y="1591"/>
                    </a:lnTo>
                    <a:lnTo>
                      <a:pt x="252" y="1591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15;p42">
                <a:extLst>
                  <a:ext uri="{FF2B5EF4-FFF2-40B4-BE49-F238E27FC236}">
                    <a16:creationId xmlns:a16="http://schemas.microsoft.com/office/drawing/2014/main" id="{BBCCB92F-04E9-DA53-C75B-049B7680BF79}"/>
                  </a:ext>
                </a:extLst>
              </p:cNvPr>
              <p:cNvSpPr/>
              <p:nvPr/>
            </p:nvSpPr>
            <p:spPr>
              <a:xfrm>
                <a:off x="8378839" y="1153388"/>
                <a:ext cx="179540" cy="94963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591" extrusionOk="0">
                    <a:moveTo>
                      <a:pt x="0" y="1"/>
                    </a:moveTo>
                    <a:lnTo>
                      <a:pt x="0" y="1591"/>
                    </a:lnTo>
                    <a:lnTo>
                      <a:pt x="3008" y="1591"/>
                    </a:lnTo>
                    <a:lnTo>
                      <a:pt x="30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16;p42">
                <a:extLst>
                  <a:ext uri="{FF2B5EF4-FFF2-40B4-BE49-F238E27FC236}">
                    <a16:creationId xmlns:a16="http://schemas.microsoft.com/office/drawing/2014/main" id="{3E1CAFB0-FE27-B3FE-D62F-5432310E0E53}"/>
                  </a:ext>
                </a:extLst>
              </p:cNvPr>
              <p:cNvSpPr/>
              <p:nvPr/>
            </p:nvSpPr>
            <p:spPr>
              <a:xfrm>
                <a:off x="7515730" y="945625"/>
                <a:ext cx="750988" cy="103916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741" extrusionOk="0">
                    <a:moveTo>
                      <a:pt x="1" y="0"/>
                    </a:moveTo>
                    <a:lnTo>
                      <a:pt x="1" y="1740"/>
                    </a:lnTo>
                    <a:lnTo>
                      <a:pt x="12581" y="1740"/>
                    </a:ln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7;p42">
                <a:extLst>
                  <a:ext uri="{FF2B5EF4-FFF2-40B4-BE49-F238E27FC236}">
                    <a16:creationId xmlns:a16="http://schemas.microsoft.com/office/drawing/2014/main" id="{BAD5D45A-0FE0-66E8-86B5-8BFB98B2A21E}"/>
                  </a:ext>
                </a:extLst>
              </p:cNvPr>
              <p:cNvSpPr/>
              <p:nvPr/>
            </p:nvSpPr>
            <p:spPr>
              <a:xfrm>
                <a:off x="7862323" y="968663"/>
                <a:ext cx="57777" cy="57777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0"/>
                    </a:moveTo>
                    <a:lnTo>
                      <a:pt x="0" y="484"/>
                    </a:lnTo>
                    <a:lnTo>
                      <a:pt x="484" y="967"/>
                    </a:lnTo>
                    <a:lnTo>
                      <a:pt x="967" y="484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8;p42">
                <a:extLst>
                  <a:ext uri="{FF2B5EF4-FFF2-40B4-BE49-F238E27FC236}">
                    <a16:creationId xmlns:a16="http://schemas.microsoft.com/office/drawing/2014/main" id="{6D0D95EE-F95D-3587-C6D6-A063A62C889B}"/>
                  </a:ext>
                </a:extLst>
              </p:cNvPr>
              <p:cNvSpPr/>
              <p:nvPr/>
            </p:nvSpPr>
            <p:spPr>
              <a:xfrm>
                <a:off x="8010282" y="968663"/>
                <a:ext cx="57777" cy="57777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0"/>
                    </a:moveTo>
                    <a:lnTo>
                      <a:pt x="0" y="484"/>
                    </a:lnTo>
                    <a:lnTo>
                      <a:pt x="484" y="967"/>
                    </a:lnTo>
                    <a:lnTo>
                      <a:pt x="967" y="484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9;p42">
                <a:extLst>
                  <a:ext uri="{FF2B5EF4-FFF2-40B4-BE49-F238E27FC236}">
                    <a16:creationId xmlns:a16="http://schemas.microsoft.com/office/drawing/2014/main" id="{1641AA21-690E-9548-20BA-618CBB1F09D8}"/>
                  </a:ext>
                </a:extLst>
              </p:cNvPr>
              <p:cNvSpPr/>
              <p:nvPr/>
            </p:nvSpPr>
            <p:spPr>
              <a:xfrm>
                <a:off x="7714363" y="968663"/>
                <a:ext cx="57777" cy="57777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0"/>
                    </a:moveTo>
                    <a:lnTo>
                      <a:pt x="0" y="484"/>
                    </a:lnTo>
                    <a:lnTo>
                      <a:pt x="484" y="967"/>
                    </a:lnTo>
                    <a:lnTo>
                      <a:pt x="967" y="484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20;p42">
                <a:extLst>
                  <a:ext uri="{FF2B5EF4-FFF2-40B4-BE49-F238E27FC236}">
                    <a16:creationId xmlns:a16="http://schemas.microsoft.com/office/drawing/2014/main" id="{BE9A27CD-403B-D3A0-B2C5-87290C343700}"/>
                  </a:ext>
                </a:extLst>
              </p:cNvPr>
              <p:cNvSpPr/>
              <p:nvPr/>
            </p:nvSpPr>
            <p:spPr>
              <a:xfrm>
                <a:off x="7380065" y="1049537"/>
                <a:ext cx="1022268" cy="103916"/>
              </a:xfrm>
              <a:custGeom>
                <a:avLst/>
                <a:gdLst/>
                <a:ahLst/>
                <a:cxnLst/>
                <a:rect l="l" t="t" r="r" b="b"/>
                <a:pathLst>
                  <a:path w="17127" h="1741" extrusionOk="0">
                    <a:moveTo>
                      <a:pt x="1" y="0"/>
                    </a:moveTo>
                    <a:lnTo>
                      <a:pt x="1" y="1741"/>
                    </a:lnTo>
                    <a:lnTo>
                      <a:pt x="17126" y="1741"/>
                    </a:lnTo>
                    <a:lnTo>
                      <a:pt x="17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21;p42">
                <a:extLst>
                  <a:ext uri="{FF2B5EF4-FFF2-40B4-BE49-F238E27FC236}">
                    <a16:creationId xmlns:a16="http://schemas.microsoft.com/office/drawing/2014/main" id="{E3F4A484-3057-1DFC-4599-2F3D2CF3A7F3}"/>
                  </a:ext>
                </a:extLst>
              </p:cNvPr>
              <p:cNvSpPr/>
              <p:nvPr/>
            </p:nvSpPr>
            <p:spPr>
              <a:xfrm>
                <a:off x="7587531" y="1087496"/>
                <a:ext cx="27874" cy="2787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67" extrusionOk="0">
                    <a:moveTo>
                      <a:pt x="1" y="1"/>
                    </a:moveTo>
                    <a:lnTo>
                      <a:pt x="1" y="467"/>
                    </a:lnTo>
                    <a:lnTo>
                      <a:pt x="467" y="467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22;p42">
                <a:extLst>
                  <a:ext uri="{FF2B5EF4-FFF2-40B4-BE49-F238E27FC236}">
                    <a16:creationId xmlns:a16="http://schemas.microsoft.com/office/drawing/2014/main" id="{15471F41-927E-33DF-9F08-9EDCFC49F2FC}"/>
                  </a:ext>
                </a:extLst>
              </p:cNvPr>
              <p:cNvSpPr/>
              <p:nvPr/>
            </p:nvSpPr>
            <p:spPr>
              <a:xfrm>
                <a:off x="7877304" y="1087496"/>
                <a:ext cx="27874" cy="2787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67" extrusionOk="0">
                    <a:moveTo>
                      <a:pt x="0" y="1"/>
                    </a:moveTo>
                    <a:lnTo>
                      <a:pt x="0" y="467"/>
                    </a:lnTo>
                    <a:lnTo>
                      <a:pt x="466" y="467"/>
                    </a:lnTo>
                    <a:lnTo>
                      <a:pt x="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23;p42">
                <a:extLst>
                  <a:ext uri="{FF2B5EF4-FFF2-40B4-BE49-F238E27FC236}">
                    <a16:creationId xmlns:a16="http://schemas.microsoft.com/office/drawing/2014/main" id="{E02089FD-CBB0-45BF-6E4F-B7FBBB545380}"/>
                  </a:ext>
                </a:extLst>
              </p:cNvPr>
              <p:cNvSpPr/>
              <p:nvPr/>
            </p:nvSpPr>
            <p:spPr>
              <a:xfrm>
                <a:off x="8166956" y="1087556"/>
                <a:ext cx="27874" cy="2787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67" extrusionOk="0">
                    <a:moveTo>
                      <a:pt x="1" y="1"/>
                    </a:moveTo>
                    <a:lnTo>
                      <a:pt x="1" y="467"/>
                    </a:lnTo>
                    <a:lnTo>
                      <a:pt x="467" y="467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" name="CuadroTexto 93">
            <a:extLst>
              <a:ext uri="{FF2B5EF4-FFF2-40B4-BE49-F238E27FC236}">
                <a16:creationId xmlns:a16="http://schemas.microsoft.com/office/drawing/2014/main" id="{1AF0B464-04D7-0381-163D-F076E89A1C76}"/>
              </a:ext>
            </a:extLst>
          </p:cNvPr>
          <p:cNvSpPr txBox="1"/>
          <p:nvPr/>
        </p:nvSpPr>
        <p:spPr>
          <a:xfrm>
            <a:off x="2557895" y="2633667"/>
            <a:ext cx="65618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Sansita" panose="020B0604020202020204" charset="0"/>
              </a:rPr>
              <a:t>Artículo 8°. </a:t>
            </a:r>
            <a:r>
              <a:rPr lang="es-MX" sz="1400" dirty="0">
                <a:latin typeface="Sansita" panose="020B0604020202020204" charset="0"/>
              </a:rPr>
              <a:t>Meta global de carga contaminante. La autoridad ambiental competente establecerá cada cinco años, una meta global de carga contaminante para cada cuerpo de agua o tramo del mismo de conformidad con el procedimiento establecido en el artículo 12 del presente decreto, la cual será igual a la suma de las metas quinquenales individuales y grupales establecidas en el artículo 9° de este decreto.</a:t>
            </a:r>
            <a:endParaRPr lang="es-CO" sz="1400" dirty="0">
              <a:latin typeface="Sansita" panose="020B0604020202020204" charset="0"/>
            </a:endParaRPr>
          </a:p>
        </p:txBody>
      </p:sp>
      <p:grpSp>
        <p:nvGrpSpPr>
          <p:cNvPr id="96" name="Google Shape;12148;p81">
            <a:extLst>
              <a:ext uri="{FF2B5EF4-FFF2-40B4-BE49-F238E27FC236}">
                <a16:creationId xmlns:a16="http://schemas.microsoft.com/office/drawing/2014/main" id="{E1B59E6C-CBD5-268D-EEE8-0FEDCB5C10C9}"/>
              </a:ext>
            </a:extLst>
          </p:cNvPr>
          <p:cNvGrpSpPr/>
          <p:nvPr/>
        </p:nvGrpSpPr>
        <p:grpSpPr>
          <a:xfrm>
            <a:off x="4276362" y="4369369"/>
            <a:ext cx="1337207" cy="1527287"/>
            <a:chOff x="-1333975" y="2365850"/>
            <a:chExt cx="292225" cy="293575"/>
          </a:xfrm>
        </p:grpSpPr>
        <p:sp>
          <p:nvSpPr>
            <p:cNvPr id="97" name="Google Shape;12149;p81">
              <a:extLst>
                <a:ext uri="{FF2B5EF4-FFF2-40B4-BE49-F238E27FC236}">
                  <a16:creationId xmlns:a16="http://schemas.microsoft.com/office/drawing/2014/main" id="{E349B17D-F01A-A9DB-1D69-4FCAB8EDD7AA}"/>
                </a:ext>
              </a:extLst>
            </p:cNvPr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E77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150;p81">
              <a:extLst>
                <a:ext uri="{FF2B5EF4-FFF2-40B4-BE49-F238E27FC236}">
                  <a16:creationId xmlns:a16="http://schemas.microsoft.com/office/drawing/2014/main" id="{ED832AE2-A61B-5288-439C-F014E8121098}"/>
                </a:ext>
              </a:extLst>
            </p:cNvPr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151;p81">
              <a:extLst>
                <a:ext uri="{FF2B5EF4-FFF2-40B4-BE49-F238E27FC236}">
                  <a16:creationId xmlns:a16="http://schemas.microsoft.com/office/drawing/2014/main" id="{1229B4F9-CC5F-4200-A200-084316277AF8}"/>
                </a:ext>
              </a:extLst>
            </p:cNvPr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152;p81">
              <a:extLst>
                <a:ext uri="{FF2B5EF4-FFF2-40B4-BE49-F238E27FC236}">
                  <a16:creationId xmlns:a16="http://schemas.microsoft.com/office/drawing/2014/main" id="{90522468-1110-B522-5F36-0A7B3F86EC1C}"/>
                </a:ext>
              </a:extLst>
            </p:cNvPr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153;p81">
              <a:extLst>
                <a:ext uri="{FF2B5EF4-FFF2-40B4-BE49-F238E27FC236}">
                  <a16:creationId xmlns:a16="http://schemas.microsoft.com/office/drawing/2014/main" id="{F5CC2C2A-2A18-82CA-DB1D-218D3A4A2A81}"/>
                </a:ext>
              </a:extLst>
            </p:cNvPr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154;p81">
              <a:extLst>
                <a:ext uri="{FF2B5EF4-FFF2-40B4-BE49-F238E27FC236}">
                  <a16:creationId xmlns:a16="http://schemas.microsoft.com/office/drawing/2014/main" id="{01F434E0-29A2-0C7A-7494-702964F18DCE}"/>
                </a:ext>
              </a:extLst>
            </p:cNvPr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155;p81">
              <a:extLst>
                <a:ext uri="{FF2B5EF4-FFF2-40B4-BE49-F238E27FC236}">
                  <a16:creationId xmlns:a16="http://schemas.microsoft.com/office/drawing/2014/main" id="{CC0CE67F-B778-5B89-508E-20318C0FD6EA}"/>
                </a:ext>
              </a:extLst>
            </p:cNvPr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156;p81">
              <a:extLst>
                <a:ext uri="{FF2B5EF4-FFF2-40B4-BE49-F238E27FC236}">
                  <a16:creationId xmlns:a16="http://schemas.microsoft.com/office/drawing/2014/main" id="{C0253C76-BBCD-3C6B-C81B-E8B8ECC4DF03}"/>
                </a:ext>
              </a:extLst>
            </p:cNvPr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E9F56529-E935-4A33-1588-ADA6E5656C25}"/>
              </a:ext>
            </a:extLst>
          </p:cNvPr>
          <p:cNvSpPr/>
          <p:nvPr/>
        </p:nvSpPr>
        <p:spPr>
          <a:xfrm>
            <a:off x="5667327" y="4472741"/>
            <a:ext cx="4440355" cy="1356987"/>
          </a:xfrm>
          <a:prstGeom prst="rect">
            <a:avLst/>
          </a:prstGeom>
          <a:gradFill flip="none" rotWithShape="1">
            <a:gsLst>
              <a:gs pos="0">
                <a:srgbClr val="E77E78">
                  <a:tint val="66000"/>
                  <a:satMod val="160000"/>
                </a:srgbClr>
              </a:gs>
              <a:gs pos="50000">
                <a:srgbClr val="E77E78">
                  <a:tint val="44500"/>
                  <a:satMod val="160000"/>
                </a:srgbClr>
              </a:gs>
              <a:gs pos="100000">
                <a:srgbClr val="E77E78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ita" panose="020B0604020202020204" charset="0"/>
              </a:rPr>
              <a:t>La meta global será definida para cada uno de los elementos, sustancias o parámetros, objeto del cobro de la tasa y se expresará como la carga total de contaminante a ser vertida al final del quinquenio, expresada en términos de kilogramos/año.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E9120CA-B488-A748-17DE-7479171A921B}"/>
              </a:ext>
            </a:extLst>
          </p:cNvPr>
          <p:cNvSpPr/>
          <p:nvPr/>
        </p:nvSpPr>
        <p:spPr>
          <a:xfrm>
            <a:off x="482715" y="4350380"/>
            <a:ext cx="3576757" cy="1527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RESOLUCION 0631 DEL 17 DE MARZO DE 2015</a:t>
            </a:r>
          </a:p>
          <a:p>
            <a:pPr algn="just"/>
            <a:r>
              <a:rPr lang="es-CO" sz="1200" dirty="0">
                <a:latin typeface="Sansita" panose="020B0604020202020204" charset="0"/>
              </a:rPr>
              <a:t>Por la cual se establecen los parámetros y los valores limites máximos permisibles en los vertimientos puntuales a cuerpos de aguas superficiales y a los sistemas de alcantarillado publico 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A7B8145F-8E9E-213C-3E87-E98745618C0D}"/>
              </a:ext>
            </a:extLst>
          </p:cNvPr>
          <p:cNvSpPr/>
          <p:nvPr/>
        </p:nvSpPr>
        <p:spPr>
          <a:xfrm>
            <a:off x="3005974" y="1851538"/>
            <a:ext cx="3414491" cy="6255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Sansita" panose="020B0604020202020204" charset="0"/>
              </a:rPr>
              <a:t> DECRETO 2667 DE 2012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4D9FEBAC-BF11-AEC7-602C-D05440124C24}"/>
              </a:ext>
            </a:extLst>
          </p:cNvPr>
          <p:cNvGrpSpPr/>
          <p:nvPr/>
        </p:nvGrpSpPr>
        <p:grpSpPr>
          <a:xfrm>
            <a:off x="2189814" y="1719488"/>
            <a:ext cx="951145" cy="914179"/>
            <a:chOff x="5370997" y="1650671"/>
            <a:chExt cx="1499616" cy="14962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88CDA1-5EBF-587C-980E-311FC8902BFB}"/>
                </a:ext>
              </a:extLst>
            </p:cNvPr>
            <p:cNvSpPr/>
            <p:nvPr/>
          </p:nvSpPr>
          <p:spPr>
            <a:xfrm>
              <a:off x="5370997" y="1650671"/>
              <a:ext cx="1499616" cy="14962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89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id="{61A6CCE5-03E4-B124-6C71-29713BBD183F}"/>
                </a:ext>
              </a:extLst>
            </p:cNvPr>
            <p:cNvGrpSpPr/>
            <p:nvPr/>
          </p:nvGrpSpPr>
          <p:grpSpPr>
            <a:xfrm>
              <a:off x="5532977" y="1809028"/>
              <a:ext cx="1175657" cy="1179576"/>
              <a:chOff x="5532977" y="1809028"/>
              <a:chExt cx="1175657" cy="1179576"/>
            </a:xfrm>
          </p:grpSpPr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id="{03D46075-688F-72BD-D7E1-520D10C82852}"/>
                  </a:ext>
                </a:extLst>
              </p:cNvPr>
              <p:cNvSpPr/>
              <p:nvPr/>
            </p:nvSpPr>
            <p:spPr>
              <a:xfrm>
                <a:off x="5532977" y="1809028"/>
                <a:ext cx="1175657" cy="117957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FFCECD-F4C8-2F29-AB0A-89FD9591E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4084" y="2123042"/>
                <a:ext cx="613442" cy="551549"/>
              </a:xfrm>
              <a:custGeom>
                <a:avLst/>
                <a:gdLst>
                  <a:gd name="T0" fmla="*/ 3043 w 4922"/>
                  <a:gd name="T1" fmla="*/ 404 h 4602"/>
                  <a:gd name="T2" fmla="*/ 2987 w 4922"/>
                  <a:gd name="T3" fmla="*/ 547 h 4602"/>
                  <a:gd name="T4" fmla="*/ 2928 w 4922"/>
                  <a:gd name="T5" fmla="*/ 702 h 4602"/>
                  <a:gd name="T6" fmla="*/ 2692 w 4922"/>
                  <a:gd name="T7" fmla="*/ 1277 h 4602"/>
                  <a:gd name="T8" fmla="*/ 2380 w 4922"/>
                  <a:gd name="T9" fmla="*/ 1782 h 4602"/>
                  <a:gd name="T10" fmla="*/ 2026 w 4922"/>
                  <a:gd name="T11" fmla="*/ 2086 h 4602"/>
                  <a:gd name="T12" fmla="*/ 1670 w 4922"/>
                  <a:gd name="T13" fmla="*/ 2282 h 4602"/>
                  <a:gd name="T14" fmla="*/ 1841 w 4922"/>
                  <a:gd name="T15" fmla="*/ 3876 h 4602"/>
                  <a:gd name="T16" fmla="*/ 2107 w 4922"/>
                  <a:gd name="T17" fmla="*/ 3892 h 4602"/>
                  <a:gd name="T18" fmla="*/ 2526 w 4922"/>
                  <a:gd name="T19" fmla="*/ 4120 h 4602"/>
                  <a:gd name="T20" fmla="*/ 2628 w 4922"/>
                  <a:gd name="T21" fmla="*/ 4186 h 4602"/>
                  <a:gd name="T22" fmla="*/ 2690 w 4922"/>
                  <a:gd name="T23" fmla="*/ 4224 h 4602"/>
                  <a:gd name="T24" fmla="*/ 2902 w 4922"/>
                  <a:gd name="T25" fmla="*/ 4263 h 4602"/>
                  <a:gd name="T26" fmla="*/ 3277 w 4922"/>
                  <a:gd name="T27" fmla="*/ 4285 h 4602"/>
                  <a:gd name="T28" fmla="*/ 3704 w 4922"/>
                  <a:gd name="T29" fmla="*/ 4282 h 4602"/>
                  <a:gd name="T30" fmla="*/ 4066 w 4922"/>
                  <a:gd name="T31" fmla="*/ 4244 h 4602"/>
                  <a:gd name="T32" fmla="*/ 4268 w 4922"/>
                  <a:gd name="T33" fmla="*/ 4142 h 4602"/>
                  <a:gd name="T34" fmla="*/ 4362 w 4922"/>
                  <a:gd name="T35" fmla="*/ 4023 h 4602"/>
                  <a:gd name="T36" fmla="*/ 4396 w 4922"/>
                  <a:gd name="T37" fmla="*/ 3929 h 4602"/>
                  <a:gd name="T38" fmla="*/ 4478 w 4922"/>
                  <a:gd name="T39" fmla="*/ 3599 h 4602"/>
                  <a:gd name="T40" fmla="*/ 4557 w 4922"/>
                  <a:gd name="T41" fmla="*/ 3179 h 4602"/>
                  <a:gd name="T42" fmla="*/ 4604 w 4922"/>
                  <a:gd name="T43" fmla="*/ 2747 h 4602"/>
                  <a:gd name="T44" fmla="*/ 4586 w 4922"/>
                  <a:gd name="T45" fmla="*/ 2379 h 4602"/>
                  <a:gd name="T46" fmla="*/ 4455 w 4922"/>
                  <a:gd name="T47" fmla="*/ 2098 h 4602"/>
                  <a:gd name="T48" fmla="*/ 4212 w 4922"/>
                  <a:gd name="T49" fmla="*/ 1941 h 4602"/>
                  <a:gd name="T50" fmla="*/ 3131 w 4922"/>
                  <a:gd name="T51" fmla="*/ 1672 h 4602"/>
                  <a:gd name="T52" fmla="*/ 3180 w 4922"/>
                  <a:gd name="T53" fmla="*/ 1587 h 4602"/>
                  <a:gd name="T54" fmla="*/ 3277 w 4922"/>
                  <a:gd name="T55" fmla="*/ 1367 h 4602"/>
                  <a:gd name="T56" fmla="*/ 3361 w 4922"/>
                  <a:gd name="T57" fmla="*/ 1044 h 4602"/>
                  <a:gd name="T58" fmla="*/ 3371 w 4922"/>
                  <a:gd name="T59" fmla="*/ 670 h 4602"/>
                  <a:gd name="T60" fmla="*/ 3283 w 4922"/>
                  <a:gd name="T61" fmla="*/ 401 h 4602"/>
                  <a:gd name="T62" fmla="*/ 3080 w 4922"/>
                  <a:gd name="T63" fmla="*/ 316 h 4602"/>
                  <a:gd name="T64" fmla="*/ 3330 w 4922"/>
                  <a:gd name="T65" fmla="*/ 51 h 4602"/>
                  <a:gd name="T66" fmla="*/ 3570 w 4922"/>
                  <a:gd name="T67" fmla="*/ 264 h 4602"/>
                  <a:gd name="T68" fmla="*/ 3684 w 4922"/>
                  <a:gd name="T69" fmla="*/ 637 h 4602"/>
                  <a:gd name="T70" fmla="*/ 3668 w 4922"/>
                  <a:gd name="T71" fmla="*/ 1125 h 4602"/>
                  <a:gd name="T72" fmla="*/ 3548 w 4922"/>
                  <a:gd name="T73" fmla="*/ 1535 h 4602"/>
                  <a:gd name="T74" fmla="*/ 4270 w 4922"/>
                  <a:gd name="T75" fmla="*/ 1630 h 4602"/>
                  <a:gd name="T76" fmla="*/ 4615 w 4922"/>
                  <a:gd name="T77" fmla="*/ 1808 h 4602"/>
                  <a:gd name="T78" fmla="*/ 4844 w 4922"/>
                  <a:gd name="T79" fmla="*/ 2147 h 4602"/>
                  <a:gd name="T80" fmla="*/ 4917 w 4922"/>
                  <a:gd name="T81" fmla="*/ 2512 h 4602"/>
                  <a:gd name="T82" fmla="*/ 4905 w 4922"/>
                  <a:gd name="T83" fmla="*/ 2948 h 4602"/>
                  <a:gd name="T84" fmla="*/ 4843 w 4922"/>
                  <a:gd name="T85" fmla="*/ 3389 h 4602"/>
                  <a:gd name="T86" fmla="*/ 4764 w 4922"/>
                  <a:gd name="T87" fmla="*/ 3768 h 4602"/>
                  <a:gd name="T88" fmla="*/ 4700 w 4922"/>
                  <a:gd name="T89" fmla="*/ 4017 h 4602"/>
                  <a:gd name="T90" fmla="*/ 4674 w 4922"/>
                  <a:gd name="T91" fmla="*/ 4099 h 4602"/>
                  <a:gd name="T92" fmla="*/ 4598 w 4922"/>
                  <a:gd name="T93" fmla="*/ 4242 h 4602"/>
                  <a:gd name="T94" fmla="*/ 4426 w 4922"/>
                  <a:gd name="T95" fmla="*/ 4420 h 4602"/>
                  <a:gd name="T96" fmla="*/ 4131 w 4922"/>
                  <a:gd name="T97" fmla="*/ 4554 h 4602"/>
                  <a:gd name="T98" fmla="*/ 3767 w 4922"/>
                  <a:gd name="T99" fmla="*/ 4595 h 4602"/>
                  <a:gd name="T100" fmla="*/ 3321 w 4922"/>
                  <a:gd name="T101" fmla="*/ 4602 h 4602"/>
                  <a:gd name="T102" fmla="*/ 2886 w 4922"/>
                  <a:gd name="T103" fmla="*/ 4578 h 4602"/>
                  <a:gd name="T104" fmla="*/ 2578 w 4922"/>
                  <a:gd name="T105" fmla="*/ 4519 h 4602"/>
                  <a:gd name="T106" fmla="*/ 1993 w 4922"/>
                  <a:gd name="T107" fmla="*/ 4195 h 4602"/>
                  <a:gd name="T108" fmla="*/ 1698 w 4922"/>
                  <a:gd name="T109" fmla="*/ 4192 h 4602"/>
                  <a:gd name="T110" fmla="*/ 1608 w 4922"/>
                  <a:gd name="T111" fmla="*/ 1938 h 4602"/>
                  <a:gd name="T112" fmla="*/ 1909 w 4922"/>
                  <a:gd name="T113" fmla="*/ 1783 h 4602"/>
                  <a:gd name="T114" fmla="*/ 2231 w 4922"/>
                  <a:gd name="T115" fmla="*/ 1456 h 4602"/>
                  <a:gd name="T116" fmla="*/ 2510 w 4922"/>
                  <a:gd name="T117" fmla="*/ 909 h 4602"/>
                  <a:gd name="T118" fmla="*/ 2695 w 4922"/>
                  <a:gd name="T119" fmla="*/ 415 h 4602"/>
                  <a:gd name="T120" fmla="*/ 2815 w 4922"/>
                  <a:gd name="T121" fmla="*/ 130 h 4602"/>
                  <a:gd name="T122" fmla="*/ 2947 w 4922"/>
                  <a:gd name="T123" fmla="*/ 12 h 4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22" h="4602">
                    <a:moveTo>
                      <a:pt x="3080" y="316"/>
                    </a:moveTo>
                    <a:lnTo>
                      <a:pt x="3073" y="331"/>
                    </a:lnTo>
                    <a:lnTo>
                      <a:pt x="3064" y="352"/>
                    </a:lnTo>
                    <a:lnTo>
                      <a:pt x="3055" y="377"/>
                    </a:lnTo>
                    <a:lnTo>
                      <a:pt x="3043" y="404"/>
                    </a:lnTo>
                    <a:lnTo>
                      <a:pt x="3031" y="433"/>
                    </a:lnTo>
                    <a:lnTo>
                      <a:pt x="3020" y="463"/>
                    </a:lnTo>
                    <a:lnTo>
                      <a:pt x="3008" y="494"/>
                    </a:lnTo>
                    <a:lnTo>
                      <a:pt x="2996" y="521"/>
                    </a:lnTo>
                    <a:lnTo>
                      <a:pt x="2987" y="547"/>
                    </a:lnTo>
                    <a:lnTo>
                      <a:pt x="2978" y="570"/>
                    </a:lnTo>
                    <a:lnTo>
                      <a:pt x="2970" y="586"/>
                    </a:lnTo>
                    <a:lnTo>
                      <a:pt x="2966" y="597"/>
                    </a:lnTo>
                    <a:lnTo>
                      <a:pt x="2964" y="600"/>
                    </a:lnTo>
                    <a:lnTo>
                      <a:pt x="2928" y="702"/>
                    </a:lnTo>
                    <a:lnTo>
                      <a:pt x="2888" y="810"/>
                    </a:lnTo>
                    <a:lnTo>
                      <a:pt x="2845" y="923"/>
                    </a:lnTo>
                    <a:lnTo>
                      <a:pt x="2798" y="1040"/>
                    </a:lnTo>
                    <a:lnTo>
                      <a:pt x="2747" y="1158"/>
                    </a:lnTo>
                    <a:lnTo>
                      <a:pt x="2692" y="1277"/>
                    </a:lnTo>
                    <a:lnTo>
                      <a:pt x="2631" y="1397"/>
                    </a:lnTo>
                    <a:lnTo>
                      <a:pt x="2567" y="1514"/>
                    </a:lnTo>
                    <a:lnTo>
                      <a:pt x="2497" y="1628"/>
                    </a:lnTo>
                    <a:lnTo>
                      <a:pt x="2441" y="1707"/>
                    </a:lnTo>
                    <a:lnTo>
                      <a:pt x="2380" y="1782"/>
                    </a:lnTo>
                    <a:lnTo>
                      <a:pt x="2315" y="1850"/>
                    </a:lnTo>
                    <a:lnTo>
                      <a:pt x="2245" y="1916"/>
                    </a:lnTo>
                    <a:lnTo>
                      <a:pt x="2174" y="1976"/>
                    </a:lnTo>
                    <a:lnTo>
                      <a:pt x="2101" y="2034"/>
                    </a:lnTo>
                    <a:lnTo>
                      <a:pt x="2026" y="2086"/>
                    </a:lnTo>
                    <a:lnTo>
                      <a:pt x="1952" y="2133"/>
                    </a:lnTo>
                    <a:lnTo>
                      <a:pt x="1877" y="2177"/>
                    </a:lnTo>
                    <a:lnTo>
                      <a:pt x="1806" y="2217"/>
                    </a:lnTo>
                    <a:lnTo>
                      <a:pt x="1736" y="2252"/>
                    </a:lnTo>
                    <a:lnTo>
                      <a:pt x="1670" y="2282"/>
                    </a:lnTo>
                    <a:lnTo>
                      <a:pt x="1608" y="2308"/>
                    </a:lnTo>
                    <a:lnTo>
                      <a:pt x="1608" y="3882"/>
                    </a:lnTo>
                    <a:lnTo>
                      <a:pt x="1690" y="3879"/>
                    </a:lnTo>
                    <a:lnTo>
                      <a:pt x="1768" y="3876"/>
                    </a:lnTo>
                    <a:lnTo>
                      <a:pt x="1841" y="3876"/>
                    </a:lnTo>
                    <a:lnTo>
                      <a:pt x="1908" y="3876"/>
                    </a:lnTo>
                    <a:lnTo>
                      <a:pt x="1967" y="3879"/>
                    </a:lnTo>
                    <a:lnTo>
                      <a:pt x="2020" y="3882"/>
                    </a:lnTo>
                    <a:lnTo>
                      <a:pt x="2067" y="3886"/>
                    </a:lnTo>
                    <a:lnTo>
                      <a:pt x="2107" y="3892"/>
                    </a:lnTo>
                    <a:lnTo>
                      <a:pt x="2137" y="3901"/>
                    </a:lnTo>
                    <a:lnTo>
                      <a:pt x="2500" y="4105"/>
                    </a:lnTo>
                    <a:lnTo>
                      <a:pt x="2503" y="4107"/>
                    </a:lnTo>
                    <a:lnTo>
                      <a:pt x="2513" y="4113"/>
                    </a:lnTo>
                    <a:lnTo>
                      <a:pt x="2526" y="4120"/>
                    </a:lnTo>
                    <a:lnTo>
                      <a:pt x="2543" y="4131"/>
                    </a:lnTo>
                    <a:lnTo>
                      <a:pt x="2563" y="4145"/>
                    </a:lnTo>
                    <a:lnTo>
                      <a:pt x="2584" y="4158"/>
                    </a:lnTo>
                    <a:lnTo>
                      <a:pt x="2607" y="4172"/>
                    </a:lnTo>
                    <a:lnTo>
                      <a:pt x="2628" y="4186"/>
                    </a:lnTo>
                    <a:lnTo>
                      <a:pt x="2648" y="4198"/>
                    </a:lnTo>
                    <a:lnTo>
                      <a:pt x="2665" y="4209"/>
                    </a:lnTo>
                    <a:lnTo>
                      <a:pt x="2678" y="4216"/>
                    </a:lnTo>
                    <a:lnTo>
                      <a:pt x="2687" y="4222"/>
                    </a:lnTo>
                    <a:lnTo>
                      <a:pt x="2690" y="4224"/>
                    </a:lnTo>
                    <a:lnTo>
                      <a:pt x="2715" y="4233"/>
                    </a:lnTo>
                    <a:lnTo>
                      <a:pt x="2748" y="4241"/>
                    </a:lnTo>
                    <a:lnTo>
                      <a:pt x="2791" y="4250"/>
                    </a:lnTo>
                    <a:lnTo>
                      <a:pt x="2842" y="4256"/>
                    </a:lnTo>
                    <a:lnTo>
                      <a:pt x="2902" y="4263"/>
                    </a:lnTo>
                    <a:lnTo>
                      <a:pt x="2967" y="4269"/>
                    </a:lnTo>
                    <a:lnTo>
                      <a:pt x="3038" y="4274"/>
                    </a:lnTo>
                    <a:lnTo>
                      <a:pt x="3114" y="4279"/>
                    </a:lnTo>
                    <a:lnTo>
                      <a:pt x="3194" y="4283"/>
                    </a:lnTo>
                    <a:lnTo>
                      <a:pt x="3277" y="4285"/>
                    </a:lnTo>
                    <a:lnTo>
                      <a:pt x="3362" y="4288"/>
                    </a:lnTo>
                    <a:lnTo>
                      <a:pt x="3449" y="4288"/>
                    </a:lnTo>
                    <a:lnTo>
                      <a:pt x="3534" y="4288"/>
                    </a:lnTo>
                    <a:lnTo>
                      <a:pt x="3621" y="4285"/>
                    </a:lnTo>
                    <a:lnTo>
                      <a:pt x="3704" y="4282"/>
                    </a:lnTo>
                    <a:lnTo>
                      <a:pt x="3786" y="4277"/>
                    </a:lnTo>
                    <a:lnTo>
                      <a:pt x="3865" y="4271"/>
                    </a:lnTo>
                    <a:lnTo>
                      <a:pt x="3940" y="4265"/>
                    </a:lnTo>
                    <a:lnTo>
                      <a:pt x="4010" y="4256"/>
                    </a:lnTo>
                    <a:lnTo>
                      <a:pt x="4066" y="4244"/>
                    </a:lnTo>
                    <a:lnTo>
                      <a:pt x="4116" y="4230"/>
                    </a:lnTo>
                    <a:lnTo>
                      <a:pt x="4162" y="4210"/>
                    </a:lnTo>
                    <a:lnTo>
                      <a:pt x="4201" y="4189"/>
                    </a:lnTo>
                    <a:lnTo>
                      <a:pt x="4238" y="4166"/>
                    </a:lnTo>
                    <a:lnTo>
                      <a:pt x="4268" y="4142"/>
                    </a:lnTo>
                    <a:lnTo>
                      <a:pt x="4294" y="4116"/>
                    </a:lnTo>
                    <a:lnTo>
                      <a:pt x="4317" y="4091"/>
                    </a:lnTo>
                    <a:lnTo>
                      <a:pt x="4335" y="4067"/>
                    </a:lnTo>
                    <a:lnTo>
                      <a:pt x="4350" y="4044"/>
                    </a:lnTo>
                    <a:lnTo>
                      <a:pt x="4362" y="4023"/>
                    </a:lnTo>
                    <a:lnTo>
                      <a:pt x="4370" y="4005"/>
                    </a:lnTo>
                    <a:lnTo>
                      <a:pt x="4376" y="3991"/>
                    </a:lnTo>
                    <a:lnTo>
                      <a:pt x="4381" y="3982"/>
                    </a:lnTo>
                    <a:lnTo>
                      <a:pt x="4382" y="3977"/>
                    </a:lnTo>
                    <a:lnTo>
                      <a:pt x="4396" y="3929"/>
                    </a:lnTo>
                    <a:lnTo>
                      <a:pt x="4411" y="3874"/>
                    </a:lnTo>
                    <a:lnTo>
                      <a:pt x="4426" y="3812"/>
                    </a:lnTo>
                    <a:lnTo>
                      <a:pt x="4443" y="3745"/>
                    </a:lnTo>
                    <a:lnTo>
                      <a:pt x="4460" y="3673"/>
                    </a:lnTo>
                    <a:lnTo>
                      <a:pt x="4478" y="3599"/>
                    </a:lnTo>
                    <a:lnTo>
                      <a:pt x="4495" y="3520"/>
                    </a:lnTo>
                    <a:lnTo>
                      <a:pt x="4511" y="3438"/>
                    </a:lnTo>
                    <a:lnTo>
                      <a:pt x="4528" y="3352"/>
                    </a:lnTo>
                    <a:lnTo>
                      <a:pt x="4543" y="3266"/>
                    </a:lnTo>
                    <a:lnTo>
                      <a:pt x="4557" y="3179"/>
                    </a:lnTo>
                    <a:lnTo>
                      <a:pt x="4571" y="3091"/>
                    </a:lnTo>
                    <a:lnTo>
                      <a:pt x="4581" y="3003"/>
                    </a:lnTo>
                    <a:lnTo>
                      <a:pt x="4590" y="2916"/>
                    </a:lnTo>
                    <a:lnTo>
                      <a:pt x="4598" y="2831"/>
                    </a:lnTo>
                    <a:lnTo>
                      <a:pt x="4604" y="2747"/>
                    </a:lnTo>
                    <a:lnTo>
                      <a:pt x="4606" y="2667"/>
                    </a:lnTo>
                    <a:lnTo>
                      <a:pt x="4606" y="2588"/>
                    </a:lnTo>
                    <a:lnTo>
                      <a:pt x="4603" y="2515"/>
                    </a:lnTo>
                    <a:lnTo>
                      <a:pt x="4596" y="2445"/>
                    </a:lnTo>
                    <a:lnTo>
                      <a:pt x="4586" y="2379"/>
                    </a:lnTo>
                    <a:lnTo>
                      <a:pt x="4571" y="2320"/>
                    </a:lnTo>
                    <a:lnTo>
                      <a:pt x="4552" y="2267"/>
                    </a:lnTo>
                    <a:lnTo>
                      <a:pt x="4524" y="2204"/>
                    </a:lnTo>
                    <a:lnTo>
                      <a:pt x="4492" y="2148"/>
                    </a:lnTo>
                    <a:lnTo>
                      <a:pt x="4455" y="2098"/>
                    </a:lnTo>
                    <a:lnTo>
                      <a:pt x="4416" y="2054"/>
                    </a:lnTo>
                    <a:lnTo>
                      <a:pt x="4370" y="2017"/>
                    </a:lnTo>
                    <a:lnTo>
                      <a:pt x="4321" y="1985"/>
                    </a:lnTo>
                    <a:lnTo>
                      <a:pt x="4268" y="1961"/>
                    </a:lnTo>
                    <a:lnTo>
                      <a:pt x="4212" y="1941"/>
                    </a:lnTo>
                    <a:lnTo>
                      <a:pt x="4148" y="1928"/>
                    </a:lnTo>
                    <a:lnTo>
                      <a:pt x="4081" y="1919"/>
                    </a:lnTo>
                    <a:lnTo>
                      <a:pt x="4008" y="1917"/>
                    </a:lnTo>
                    <a:lnTo>
                      <a:pt x="2972" y="1917"/>
                    </a:lnTo>
                    <a:lnTo>
                      <a:pt x="3131" y="1672"/>
                    </a:lnTo>
                    <a:lnTo>
                      <a:pt x="3134" y="1668"/>
                    </a:lnTo>
                    <a:lnTo>
                      <a:pt x="3142" y="1657"/>
                    </a:lnTo>
                    <a:lnTo>
                      <a:pt x="3151" y="1640"/>
                    </a:lnTo>
                    <a:lnTo>
                      <a:pt x="3165" y="1616"/>
                    </a:lnTo>
                    <a:lnTo>
                      <a:pt x="3180" y="1587"/>
                    </a:lnTo>
                    <a:lnTo>
                      <a:pt x="3198" y="1554"/>
                    </a:lnTo>
                    <a:lnTo>
                      <a:pt x="3216" y="1514"/>
                    </a:lnTo>
                    <a:lnTo>
                      <a:pt x="3236" y="1468"/>
                    </a:lnTo>
                    <a:lnTo>
                      <a:pt x="3257" y="1420"/>
                    </a:lnTo>
                    <a:lnTo>
                      <a:pt x="3277" y="1367"/>
                    </a:lnTo>
                    <a:lnTo>
                      <a:pt x="3297" y="1309"/>
                    </a:lnTo>
                    <a:lnTo>
                      <a:pt x="3317" y="1248"/>
                    </a:lnTo>
                    <a:lnTo>
                      <a:pt x="3333" y="1183"/>
                    </a:lnTo>
                    <a:lnTo>
                      <a:pt x="3349" y="1114"/>
                    </a:lnTo>
                    <a:lnTo>
                      <a:pt x="3361" y="1044"/>
                    </a:lnTo>
                    <a:lnTo>
                      <a:pt x="3371" y="970"/>
                    </a:lnTo>
                    <a:lnTo>
                      <a:pt x="3377" y="894"/>
                    </a:lnTo>
                    <a:lnTo>
                      <a:pt x="3379" y="816"/>
                    </a:lnTo>
                    <a:lnTo>
                      <a:pt x="3377" y="745"/>
                    </a:lnTo>
                    <a:lnTo>
                      <a:pt x="3371" y="670"/>
                    </a:lnTo>
                    <a:lnTo>
                      <a:pt x="3361" y="596"/>
                    </a:lnTo>
                    <a:lnTo>
                      <a:pt x="3347" y="536"/>
                    </a:lnTo>
                    <a:lnTo>
                      <a:pt x="3330" y="483"/>
                    </a:lnTo>
                    <a:lnTo>
                      <a:pt x="3309" y="439"/>
                    </a:lnTo>
                    <a:lnTo>
                      <a:pt x="3283" y="401"/>
                    </a:lnTo>
                    <a:lnTo>
                      <a:pt x="3251" y="371"/>
                    </a:lnTo>
                    <a:lnTo>
                      <a:pt x="3216" y="346"/>
                    </a:lnTo>
                    <a:lnTo>
                      <a:pt x="3175" y="330"/>
                    </a:lnTo>
                    <a:lnTo>
                      <a:pt x="3130" y="320"/>
                    </a:lnTo>
                    <a:lnTo>
                      <a:pt x="3080" y="316"/>
                    </a:lnTo>
                    <a:close/>
                    <a:moveTo>
                      <a:pt x="3060" y="0"/>
                    </a:moveTo>
                    <a:lnTo>
                      <a:pt x="3133" y="3"/>
                    </a:lnTo>
                    <a:lnTo>
                      <a:pt x="3203" y="12"/>
                    </a:lnTo>
                    <a:lnTo>
                      <a:pt x="3268" y="28"/>
                    </a:lnTo>
                    <a:lnTo>
                      <a:pt x="3330" y="51"/>
                    </a:lnTo>
                    <a:lnTo>
                      <a:pt x="3388" y="80"/>
                    </a:lnTo>
                    <a:lnTo>
                      <a:pt x="3441" y="117"/>
                    </a:lnTo>
                    <a:lnTo>
                      <a:pt x="3488" y="161"/>
                    </a:lnTo>
                    <a:lnTo>
                      <a:pt x="3532" y="209"/>
                    </a:lnTo>
                    <a:lnTo>
                      <a:pt x="3570" y="264"/>
                    </a:lnTo>
                    <a:lnTo>
                      <a:pt x="3604" y="325"/>
                    </a:lnTo>
                    <a:lnTo>
                      <a:pt x="3633" y="392"/>
                    </a:lnTo>
                    <a:lnTo>
                      <a:pt x="3654" y="465"/>
                    </a:lnTo>
                    <a:lnTo>
                      <a:pt x="3671" y="542"/>
                    </a:lnTo>
                    <a:lnTo>
                      <a:pt x="3684" y="637"/>
                    </a:lnTo>
                    <a:lnTo>
                      <a:pt x="3692" y="729"/>
                    </a:lnTo>
                    <a:lnTo>
                      <a:pt x="3695" y="819"/>
                    </a:lnTo>
                    <a:lnTo>
                      <a:pt x="3692" y="926"/>
                    </a:lnTo>
                    <a:lnTo>
                      <a:pt x="3683" y="1027"/>
                    </a:lnTo>
                    <a:lnTo>
                      <a:pt x="3668" y="1125"/>
                    </a:lnTo>
                    <a:lnTo>
                      <a:pt x="3650" y="1218"/>
                    </a:lnTo>
                    <a:lnTo>
                      <a:pt x="3627" y="1306"/>
                    </a:lnTo>
                    <a:lnTo>
                      <a:pt x="3602" y="1388"/>
                    </a:lnTo>
                    <a:lnTo>
                      <a:pt x="3577" y="1464"/>
                    </a:lnTo>
                    <a:lnTo>
                      <a:pt x="3548" y="1535"/>
                    </a:lnTo>
                    <a:lnTo>
                      <a:pt x="3520" y="1601"/>
                    </a:lnTo>
                    <a:lnTo>
                      <a:pt x="4008" y="1601"/>
                    </a:lnTo>
                    <a:lnTo>
                      <a:pt x="4099" y="1604"/>
                    </a:lnTo>
                    <a:lnTo>
                      <a:pt x="4188" y="1613"/>
                    </a:lnTo>
                    <a:lnTo>
                      <a:pt x="4270" y="1630"/>
                    </a:lnTo>
                    <a:lnTo>
                      <a:pt x="4347" y="1652"/>
                    </a:lnTo>
                    <a:lnTo>
                      <a:pt x="4422" y="1681"/>
                    </a:lnTo>
                    <a:lnTo>
                      <a:pt x="4490" y="1718"/>
                    </a:lnTo>
                    <a:lnTo>
                      <a:pt x="4555" y="1759"/>
                    </a:lnTo>
                    <a:lnTo>
                      <a:pt x="4615" y="1808"/>
                    </a:lnTo>
                    <a:lnTo>
                      <a:pt x="4671" y="1862"/>
                    </a:lnTo>
                    <a:lnTo>
                      <a:pt x="4721" y="1925"/>
                    </a:lnTo>
                    <a:lnTo>
                      <a:pt x="4767" y="1992"/>
                    </a:lnTo>
                    <a:lnTo>
                      <a:pt x="4808" y="2066"/>
                    </a:lnTo>
                    <a:lnTo>
                      <a:pt x="4844" y="2147"/>
                    </a:lnTo>
                    <a:lnTo>
                      <a:pt x="4869" y="2211"/>
                    </a:lnTo>
                    <a:lnTo>
                      <a:pt x="4887" y="2279"/>
                    </a:lnTo>
                    <a:lnTo>
                      <a:pt x="4900" y="2353"/>
                    </a:lnTo>
                    <a:lnTo>
                      <a:pt x="4911" y="2431"/>
                    </a:lnTo>
                    <a:lnTo>
                      <a:pt x="4917" y="2512"/>
                    </a:lnTo>
                    <a:lnTo>
                      <a:pt x="4920" y="2595"/>
                    </a:lnTo>
                    <a:lnTo>
                      <a:pt x="4922" y="2682"/>
                    </a:lnTo>
                    <a:lnTo>
                      <a:pt x="4919" y="2769"/>
                    </a:lnTo>
                    <a:lnTo>
                      <a:pt x="4913" y="2858"/>
                    </a:lnTo>
                    <a:lnTo>
                      <a:pt x="4905" y="2948"/>
                    </a:lnTo>
                    <a:lnTo>
                      <a:pt x="4896" y="3038"/>
                    </a:lnTo>
                    <a:lnTo>
                      <a:pt x="4885" y="3127"/>
                    </a:lnTo>
                    <a:lnTo>
                      <a:pt x="4872" y="3217"/>
                    </a:lnTo>
                    <a:lnTo>
                      <a:pt x="4858" y="3304"/>
                    </a:lnTo>
                    <a:lnTo>
                      <a:pt x="4843" y="3389"/>
                    </a:lnTo>
                    <a:lnTo>
                      <a:pt x="4828" y="3473"/>
                    </a:lnTo>
                    <a:lnTo>
                      <a:pt x="4811" y="3552"/>
                    </a:lnTo>
                    <a:lnTo>
                      <a:pt x="4796" y="3629"/>
                    </a:lnTo>
                    <a:lnTo>
                      <a:pt x="4779" y="3701"/>
                    </a:lnTo>
                    <a:lnTo>
                      <a:pt x="4764" y="3768"/>
                    </a:lnTo>
                    <a:lnTo>
                      <a:pt x="4748" y="3830"/>
                    </a:lnTo>
                    <a:lnTo>
                      <a:pt x="4733" y="3886"/>
                    </a:lnTo>
                    <a:lnTo>
                      <a:pt x="4721" y="3936"/>
                    </a:lnTo>
                    <a:lnTo>
                      <a:pt x="4709" y="3980"/>
                    </a:lnTo>
                    <a:lnTo>
                      <a:pt x="4700" y="4017"/>
                    </a:lnTo>
                    <a:lnTo>
                      <a:pt x="4692" y="4044"/>
                    </a:lnTo>
                    <a:lnTo>
                      <a:pt x="4686" y="4064"/>
                    </a:lnTo>
                    <a:lnTo>
                      <a:pt x="4685" y="4070"/>
                    </a:lnTo>
                    <a:lnTo>
                      <a:pt x="4680" y="4082"/>
                    </a:lnTo>
                    <a:lnTo>
                      <a:pt x="4674" y="4099"/>
                    </a:lnTo>
                    <a:lnTo>
                      <a:pt x="4665" y="4120"/>
                    </a:lnTo>
                    <a:lnTo>
                      <a:pt x="4653" y="4146"/>
                    </a:lnTo>
                    <a:lnTo>
                      <a:pt x="4638" y="4177"/>
                    </a:lnTo>
                    <a:lnTo>
                      <a:pt x="4619" y="4207"/>
                    </a:lnTo>
                    <a:lnTo>
                      <a:pt x="4598" y="4242"/>
                    </a:lnTo>
                    <a:lnTo>
                      <a:pt x="4572" y="4277"/>
                    </a:lnTo>
                    <a:lnTo>
                      <a:pt x="4542" y="4313"/>
                    </a:lnTo>
                    <a:lnTo>
                      <a:pt x="4508" y="4350"/>
                    </a:lnTo>
                    <a:lnTo>
                      <a:pt x="4470" y="4385"/>
                    </a:lnTo>
                    <a:lnTo>
                      <a:pt x="4426" y="4420"/>
                    </a:lnTo>
                    <a:lnTo>
                      <a:pt x="4378" y="4453"/>
                    </a:lnTo>
                    <a:lnTo>
                      <a:pt x="4324" y="4484"/>
                    </a:lnTo>
                    <a:lnTo>
                      <a:pt x="4267" y="4511"/>
                    </a:lnTo>
                    <a:lnTo>
                      <a:pt x="4201" y="4534"/>
                    </a:lnTo>
                    <a:lnTo>
                      <a:pt x="4131" y="4554"/>
                    </a:lnTo>
                    <a:lnTo>
                      <a:pt x="4055" y="4569"/>
                    </a:lnTo>
                    <a:lnTo>
                      <a:pt x="3992" y="4577"/>
                    </a:lnTo>
                    <a:lnTo>
                      <a:pt x="3923" y="4584"/>
                    </a:lnTo>
                    <a:lnTo>
                      <a:pt x="3847" y="4590"/>
                    </a:lnTo>
                    <a:lnTo>
                      <a:pt x="3767" y="4595"/>
                    </a:lnTo>
                    <a:lnTo>
                      <a:pt x="3683" y="4598"/>
                    </a:lnTo>
                    <a:lnTo>
                      <a:pt x="3595" y="4601"/>
                    </a:lnTo>
                    <a:lnTo>
                      <a:pt x="3504" y="4602"/>
                    </a:lnTo>
                    <a:lnTo>
                      <a:pt x="3412" y="4602"/>
                    </a:lnTo>
                    <a:lnTo>
                      <a:pt x="3321" y="4602"/>
                    </a:lnTo>
                    <a:lnTo>
                      <a:pt x="3228" y="4599"/>
                    </a:lnTo>
                    <a:lnTo>
                      <a:pt x="3139" y="4596"/>
                    </a:lnTo>
                    <a:lnTo>
                      <a:pt x="3051" y="4592"/>
                    </a:lnTo>
                    <a:lnTo>
                      <a:pt x="2967" y="4584"/>
                    </a:lnTo>
                    <a:lnTo>
                      <a:pt x="2886" y="4578"/>
                    </a:lnTo>
                    <a:lnTo>
                      <a:pt x="2810" y="4569"/>
                    </a:lnTo>
                    <a:lnTo>
                      <a:pt x="2741" y="4558"/>
                    </a:lnTo>
                    <a:lnTo>
                      <a:pt x="2678" y="4546"/>
                    </a:lnTo>
                    <a:lnTo>
                      <a:pt x="2624" y="4534"/>
                    </a:lnTo>
                    <a:lnTo>
                      <a:pt x="2578" y="4519"/>
                    </a:lnTo>
                    <a:lnTo>
                      <a:pt x="2541" y="4502"/>
                    </a:lnTo>
                    <a:lnTo>
                      <a:pt x="2326" y="4368"/>
                    </a:lnTo>
                    <a:lnTo>
                      <a:pt x="2038" y="4201"/>
                    </a:lnTo>
                    <a:lnTo>
                      <a:pt x="2022" y="4198"/>
                    </a:lnTo>
                    <a:lnTo>
                      <a:pt x="1993" y="4195"/>
                    </a:lnTo>
                    <a:lnTo>
                      <a:pt x="1955" y="4192"/>
                    </a:lnTo>
                    <a:lnTo>
                      <a:pt x="1905" y="4190"/>
                    </a:lnTo>
                    <a:lnTo>
                      <a:pt x="1847" y="4190"/>
                    </a:lnTo>
                    <a:lnTo>
                      <a:pt x="1777" y="4190"/>
                    </a:lnTo>
                    <a:lnTo>
                      <a:pt x="1698" y="4192"/>
                    </a:lnTo>
                    <a:lnTo>
                      <a:pt x="1608" y="4196"/>
                    </a:lnTo>
                    <a:lnTo>
                      <a:pt x="1608" y="4327"/>
                    </a:lnTo>
                    <a:lnTo>
                      <a:pt x="0" y="4327"/>
                    </a:lnTo>
                    <a:lnTo>
                      <a:pt x="0" y="1938"/>
                    </a:lnTo>
                    <a:lnTo>
                      <a:pt x="1608" y="1938"/>
                    </a:lnTo>
                    <a:lnTo>
                      <a:pt x="1608" y="1967"/>
                    </a:lnTo>
                    <a:lnTo>
                      <a:pt x="1681" y="1928"/>
                    </a:lnTo>
                    <a:lnTo>
                      <a:pt x="1757" y="1884"/>
                    </a:lnTo>
                    <a:lnTo>
                      <a:pt x="1833" y="1835"/>
                    </a:lnTo>
                    <a:lnTo>
                      <a:pt x="1909" y="1783"/>
                    </a:lnTo>
                    <a:lnTo>
                      <a:pt x="1982" y="1725"/>
                    </a:lnTo>
                    <a:lnTo>
                      <a:pt x="2054" y="1663"/>
                    </a:lnTo>
                    <a:lnTo>
                      <a:pt x="2119" y="1598"/>
                    </a:lnTo>
                    <a:lnTo>
                      <a:pt x="2178" y="1529"/>
                    </a:lnTo>
                    <a:lnTo>
                      <a:pt x="2231" y="1456"/>
                    </a:lnTo>
                    <a:lnTo>
                      <a:pt x="2295" y="1351"/>
                    </a:lnTo>
                    <a:lnTo>
                      <a:pt x="2354" y="1243"/>
                    </a:lnTo>
                    <a:lnTo>
                      <a:pt x="2411" y="1132"/>
                    </a:lnTo>
                    <a:lnTo>
                      <a:pt x="2462" y="1020"/>
                    </a:lnTo>
                    <a:lnTo>
                      <a:pt x="2510" y="909"/>
                    </a:lnTo>
                    <a:lnTo>
                      <a:pt x="2554" y="799"/>
                    </a:lnTo>
                    <a:lnTo>
                      <a:pt x="2595" y="691"/>
                    </a:lnTo>
                    <a:lnTo>
                      <a:pt x="2633" y="590"/>
                    </a:lnTo>
                    <a:lnTo>
                      <a:pt x="2668" y="494"/>
                    </a:lnTo>
                    <a:lnTo>
                      <a:pt x="2695" y="415"/>
                    </a:lnTo>
                    <a:lnTo>
                      <a:pt x="2722" y="343"/>
                    </a:lnTo>
                    <a:lnTo>
                      <a:pt x="2747" y="278"/>
                    </a:lnTo>
                    <a:lnTo>
                      <a:pt x="2769" y="222"/>
                    </a:lnTo>
                    <a:lnTo>
                      <a:pt x="2792" y="173"/>
                    </a:lnTo>
                    <a:lnTo>
                      <a:pt x="2815" y="130"/>
                    </a:lnTo>
                    <a:lnTo>
                      <a:pt x="2838" y="94"/>
                    </a:lnTo>
                    <a:lnTo>
                      <a:pt x="2862" y="65"/>
                    </a:lnTo>
                    <a:lnTo>
                      <a:pt x="2888" y="41"/>
                    </a:lnTo>
                    <a:lnTo>
                      <a:pt x="2917" y="24"/>
                    </a:lnTo>
                    <a:lnTo>
                      <a:pt x="2947" y="12"/>
                    </a:lnTo>
                    <a:lnTo>
                      <a:pt x="2982" y="4"/>
                    </a:lnTo>
                    <a:lnTo>
                      <a:pt x="30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5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38;p35">
            <a:extLst>
              <a:ext uri="{FF2B5EF4-FFF2-40B4-BE49-F238E27FC236}">
                <a16:creationId xmlns:a16="http://schemas.microsoft.com/office/drawing/2014/main" id="{3794BDCA-1A59-A6F3-635F-DCB1CFC520D8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0BA5FB69-4E35-F263-F12D-936E6570C41E}"/>
              </a:ext>
            </a:extLst>
          </p:cNvPr>
          <p:cNvSpPr/>
          <p:nvPr/>
        </p:nvSpPr>
        <p:spPr>
          <a:xfrm>
            <a:off x="2502575" y="890383"/>
            <a:ext cx="798505" cy="597119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3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D3FF69-1F3D-0363-E4D5-2DF43968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080" y="911757"/>
            <a:ext cx="7792589" cy="688987"/>
          </a:xfrm>
        </p:spPr>
        <p:txBody>
          <a:bodyPr>
            <a:normAutofit fontScale="90000"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ANTECEDENTES -  FASE 1 - PROCESO </a:t>
            </a:r>
            <a:b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</a:b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CONSULTA</a:t>
            </a:r>
          </a:p>
        </p:txBody>
      </p:sp>
      <p:grpSp>
        <p:nvGrpSpPr>
          <p:cNvPr id="10" name="Google Shape;3032;p54">
            <a:extLst>
              <a:ext uri="{FF2B5EF4-FFF2-40B4-BE49-F238E27FC236}">
                <a16:creationId xmlns:a16="http://schemas.microsoft.com/office/drawing/2014/main" id="{76B9BC14-5BEA-A402-1FF6-46290DE9AE6D}"/>
              </a:ext>
            </a:extLst>
          </p:cNvPr>
          <p:cNvGrpSpPr/>
          <p:nvPr/>
        </p:nvGrpSpPr>
        <p:grpSpPr>
          <a:xfrm>
            <a:off x="1075950" y="2217664"/>
            <a:ext cx="611677" cy="1502791"/>
            <a:chOff x="335144" y="-90563"/>
            <a:chExt cx="481998" cy="1038525"/>
          </a:xfrm>
        </p:grpSpPr>
        <p:sp>
          <p:nvSpPr>
            <p:cNvPr id="12" name="Google Shape;3047;p54">
              <a:extLst>
                <a:ext uri="{FF2B5EF4-FFF2-40B4-BE49-F238E27FC236}">
                  <a16:creationId xmlns:a16="http://schemas.microsoft.com/office/drawing/2014/main" id="{6230B5C6-3D59-E4C5-72E9-F62268A64CE8}"/>
                </a:ext>
              </a:extLst>
            </p:cNvPr>
            <p:cNvSpPr/>
            <p:nvPr/>
          </p:nvSpPr>
          <p:spPr>
            <a:xfrm flipH="1">
              <a:off x="335144" y="-90563"/>
              <a:ext cx="472741" cy="255233"/>
            </a:xfrm>
            <a:custGeom>
              <a:avLst/>
              <a:gdLst/>
              <a:ahLst/>
              <a:cxnLst/>
              <a:rect l="l" t="t" r="r" b="b"/>
              <a:pathLst>
                <a:path w="11537" h="10339" extrusionOk="0">
                  <a:moveTo>
                    <a:pt x="6425" y="1"/>
                  </a:moveTo>
                  <a:cubicBezTo>
                    <a:pt x="5128" y="1"/>
                    <a:pt x="3986" y="989"/>
                    <a:pt x="3630" y="2221"/>
                  </a:cubicBezTo>
                  <a:cubicBezTo>
                    <a:pt x="3000" y="4437"/>
                    <a:pt x="0" y="3963"/>
                    <a:pt x="1897" y="7476"/>
                  </a:cubicBezTo>
                  <a:cubicBezTo>
                    <a:pt x="3254" y="9982"/>
                    <a:pt x="5300" y="10338"/>
                    <a:pt x="6354" y="10338"/>
                  </a:cubicBezTo>
                  <a:cubicBezTo>
                    <a:pt x="6773" y="10338"/>
                    <a:pt x="7036" y="10282"/>
                    <a:pt x="7036" y="10282"/>
                  </a:cubicBezTo>
                  <a:cubicBezTo>
                    <a:pt x="11226" y="8550"/>
                    <a:pt x="11536" y="5859"/>
                    <a:pt x="9484" y="2221"/>
                  </a:cubicBezTo>
                  <a:cubicBezTo>
                    <a:pt x="8574" y="618"/>
                    <a:pt x="7451" y="1"/>
                    <a:pt x="6425" y="1"/>
                  </a:cubicBezTo>
                  <a:close/>
                </a:path>
              </a:pathLst>
            </a:custGeom>
            <a:solidFill>
              <a:srgbClr val="ED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Sansita" panose="020B0604020202020204" charset="0"/>
              </a:endParaRPr>
            </a:p>
          </p:txBody>
        </p:sp>
        <p:sp>
          <p:nvSpPr>
            <p:cNvPr id="15" name="Google Shape;3050;p54">
              <a:extLst>
                <a:ext uri="{FF2B5EF4-FFF2-40B4-BE49-F238E27FC236}">
                  <a16:creationId xmlns:a16="http://schemas.microsoft.com/office/drawing/2014/main" id="{205E772C-05CD-7476-4437-7A34D23BC7EC}"/>
                </a:ext>
              </a:extLst>
            </p:cNvPr>
            <p:cNvSpPr/>
            <p:nvPr/>
          </p:nvSpPr>
          <p:spPr>
            <a:xfrm rot="9057106">
              <a:off x="388285" y="658562"/>
              <a:ext cx="428857" cy="289400"/>
            </a:xfrm>
            <a:custGeom>
              <a:avLst/>
              <a:gdLst/>
              <a:ahLst/>
              <a:cxnLst/>
              <a:rect l="l" t="t" r="r" b="b"/>
              <a:pathLst>
                <a:path w="11537" h="10339" extrusionOk="0">
                  <a:moveTo>
                    <a:pt x="6425" y="1"/>
                  </a:moveTo>
                  <a:cubicBezTo>
                    <a:pt x="5128" y="1"/>
                    <a:pt x="3986" y="989"/>
                    <a:pt x="3630" y="2221"/>
                  </a:cubicBezTo>
                  <a:cubicBezTo>
                    <a:pt x="3000" y="4437"/>
                    <a:pt x="0" y="3963"/>
                    <a:pt x="1897" y="7476"/>
                  </a:cubicBezTo>
                  <a:cubicBezTo>
                    <a:pt x="3254" y="9982"/>
                    <a:pt x="5300" y="10338"/>
                    <a:pt x="6354" y="10338"/>
                  </a:cubicBezTo>
                  <a:cubicBezTo>
                    <a:pt x="6773" y="10338"/>
                    <a:pt x="7036" y="10282"/>
                    <a:pt x="7036" y="10282"/>
                  </a:cubicBezTo>
                  <a:cubicBezTo>
                    <a:pt x="11226" y="8550"/>
                    <a:pt x="11536" y="5859"/>
                    <a:pt x="9484" y="2221"/>
                  </a:cubicBezTo>
                  <a:cubicBezTo>
                    <a:pt x="8574" y="618"/>
                    <a:pt x="7451" y="1"/>
                    <a:pt x="6425" y="1"/>
                  </a:cubicBezTo>
                  <a:close/>
                </a:path>
              </a:pathLst>
            </a:custGeom>
            <a:solidFill>
              <a:srgbClr val="EDC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053;p35">
            <a:extLst>
              <a:ext uri="{FF2B5EF4-FFF2-40B4-BE49-F238E27FC236}">
                <a16:creationId xmlns:a16="http://schemas.microsoft.com/office/drawing/2014/main" id="{5E7CF0FD-A674-7348-EAE5-62502412FE7D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60" name="Google Shape;1054;p35">
              <a:extLst>
                <a:ext uri="{FF2B5EF4-FFF2-40B4-BE49-F238E27FC236}">
                  <a16:creationId xmlns:a16="http://schemas.microsoft.com/office/drawing/2014/main" id="{F84E02D2-76CF-A6F6-FEDB-69309528CF3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5;p35">
              <a:extLst>
                <a:ext uri="{FF2B5EF4-FFF2-40B4-BE49-F238E27FC236}">
                  <a16:creationId xmlns:a16="http://schemas.microsoft.com/office/drawing/2014/main" id="{B216766C-A778-0382-6321-2A258E4E3C2C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6;p35">
              <a:extLst>
                <a:ext uri="{FF2B5EF4-FFF2-40B4-BE49-F238E27FC236}">
                  <a16:creationId xmlns:a16="http://schemas.microsoft.com/office/drawing/2014/main" id="{FC1162FF-DC56-662A-F319-E2EC24C49BA9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84;p31">
            <a:extLst>
              <a:ext uri="{FF2B5EF4-FFF2-40B4-BE49-F238E27FC236}">
                <a16:creationId xmlns:a16="http://schemas.microsoft.com/office/drawing/2014/main" id="{F62DFA64-5A5E-730E-F156-8DCCE8517DAF}"/>
              </a:ext>
            </a:extLst>
          </p:cNvPr>
          <p:cNvSpPr/>
          <p:nvPr/>
        </p:nvSpPr>
        <p:spPr>
          <a:xfrm>
            <a:off x="10856753" y="1756036"/>
            <a:ext cx="1329701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64" name="Google Shape;930;p31">
            <a:extLst>
              <a:ext uri="{FF2B5EF4-FFF2-40B4-BE49-F238E27FC236}">
                <a16:creationId xmlns:a16="http://schemas.microsoft.com/office/drawing/2014/main" id="{1C9FED3B-AE25-F003-335D-27DA29187209}"/>
              </a:ext>
            </a:extLst>
          </p:cNvPr>
          <p:cNvGrpSpPr/>
          <p:nvPr/>
        </p:nvGrpSpPr>
        <p:grpSpPr>
          <a:xfrm>
            <a:off x="11125997" y="1965026"/>
            <a:ext cx="785472" cy="783589"/>
            <a:chOff x="4402025" y="2760137"/>
            <a:chExt cx="370300" cy="396363"/>
          </a:xfrm>
        </p:grpSpPr>
        <p:sp>
          <p:nvSpPr>
            <p:cNvPr id="65" name="Google Shape;931;p31">
              <a:extLst>
                <a:ext uri="{FF2B5EF4-FFF2-40B4-BE49-F238E27FC236}">
                  <a16:creationId xmlns:a16="http://schemas.microsoft.com/office/drawing/2014/main" id="{957B2ADE-4068-7E97-F4B1-A2442F085DD4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2;p31">
              <a:extLst>
                <a:ext uri="{FF2B5EF4-FFF2-40B4-BE49-F238E27FC236}">
                  <a16:creationId xmlns:a16="http://schemas.microsoft.com/office/drawing/2014/main" id="{B47FED6A-1E44-E1FF-48DC-7880E6F7167D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33;p31">
              <a:extLst>
                <a:ext uri="{FF2B5EF4-FFF2-40B4-BE49-F238E27FC236}">
                  <a16:creationId xmlns:a16="http://schemas.microsoft.com/office/drawing/2014/main" id="{EAF12293-4599-41C4-F841-CD11B84340C0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4;p31">
              <a:extLst>
                <a:ext uri="{FF2B5EF4-FFF2-40B4-BE49-F238E27FC236}">
                  <a16:creationId xmlns:a16="http://schemas.microsoft.com/office/drawing/2014/main" id="{808803B9-52A4-69C4-2B0A-A32D8FC6F148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5;p31">
              <a:extLst>
                <a:ext uri="{FF2B5EF4-FFF2-40B4-BE49-F238E27FC236}">
                  <a16:creationId xmlns:a16="http://schemas.microsoft.com/office/drawing/2014/main" id="{3B441868-AF7A-C144-6D30-361DC98BF358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6;p31">
              <a:extLst>
                <a:ext uri="{FF2B5EF4-FFF2-40B4-BE49-F238E27FC236}">
                  <a16:creationId xmlns:a16="http://schemas.microsoft.com/office/drawing/2014/main" id="{9C4CD0C2-19B3-6BB0-C34F-3CFDDD88EC50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7;p31">
              <a:extLst>
                <a:ext uri="{FF2B5EF4-FFF2-40B4-BE49-F238E27FC236}">
                  <a16:creationId xmlns:a16="http://schemas.microsoft.com/office/drawing/2014/main" id="{A640988B-A7ED-4903-ADFF-FF3DF20CB786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8;p31">
              <a:extLst>
                <a:ext uri="{FF2B5EF4-FFF2-40B4-BE49-F238E27FC236}">
                  <a16:creationId xmlns:a16="http://schemas.microsoft.com/office/drawing/2014/main" id="{D5C7A632-DE75-B75F-417E-B16E67E559ED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F32226F-ABEC-A93E-9C84-ACB1D38F5824}"/>
              </a:ext>
            </a:extLst>
          </p:cNvPr>
          <p:cNvSpPr txBox="1"/>
          <p:nvPr/>
        </p:nvSpPr>
        <p:spPr>
          <a:xfrm>
            <a:off x="1592961" y="2248443"/>
            <a:ext cx="595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ansita" panose="020B0604020202020204"/>
              </a:rPr>
              <a:t>Publicación del acto administrativo de inicio y fijación del cronograma </a:t>
            </a:r>
            <a:endParaRPr lang="es-CO" sz="1600" dirty="0">
              <a:latin typeface="Sansita" panose="020B06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0115F3-3412-71A7-7907-24B2F3D9630D}"/>
              </a:ext>
            </a:extLst>
          </p:cNvPr>
          <p:cNvSpPr txBox="1"/>
          <p:nvPr/>
        </p:nvSpPr>
        <p:spPr>
          <a:xfrm>
            <a:off x="1616347" y="3052544"/>
            <a:ext cx="5931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Sansita" panose="020B0604020202020204"/>
              </a:rPr>
              <a:t>Publicación del documento de la Línea Base generados de vertimientos puntuales, línea base de la carga contaminante, escenario de metas de reducción de carga contaminante por parte de los usuarios y formato de presentación de propuestas de cargas </a:t>
            </a:r>
            <a:endParaRPr lang="es-CO" sz="1600" dirty="0">
              <a:latin typeface="Sansita" panose="020B0604020202020204"/>
            </a:endParaRPr>
          </a:p>
        </p:txBody>
      </p:sp>
      <p:sp>
        <p:nvSpPr>
          <p:cNvPr id="9" name="Google Shape;3047;p54">
            <a:extLst>
              <a:ext uri="{FF2B5EF4-FFF2-40B4-BE49-F238E27FC236}">
                <a16:creationId xmlns:a16="http://schemas.microsoft.com/office/drawing/2014/main" id="{EF025C18-7ABF-E7DF-44FE-44DD3BF83440}"/>
              </a:ext>
            </a:extLst>
          </p:cNvPr>
          <p:cNvSpPr/>
          <p:nvPr/>
        </p:nvSpPr>
        <p:spPr>
          <a:xfrm flipH="1">
            <a:off x="8438162" y="3268464"/>
            <a:ext cx="1788159" cy="760832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rgbClr val="EDC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12-07-2024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12-08-2024</a:t>
            </a:r>
            <a:endParaRPr b="1" dirty="0">
              <a:latin typeface="Sansita" panose="020B060402020202020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8DE36CB-7577-843B-2813-1ABB8DF0FDF3}"/>
              </a:ext>
            </a:extLst>
          </p:cNvPr>
          <p:cNvSpPr txBox="1"/>
          <p:nvPr/>
        </p:nvSpPr>
        <p:spPr>
          <a:xfrm>
            <a:off x="1616347" y="4443722"/>
            <a:ext cx="571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Sansita" panose="020B0604020202020204"/>
              </a:rPr>
              <a:t>Socialización del proceso de consulta para el establecimiento de la meta global de carga contaminante</a:t>
            </a:r>
            <a:endParaRPr lang="es-CO" sz="1600" dirty="0">
              <a:latin typeface="Sansita" panose="020B0604020202020204"/>
            </a:endParaRPr>
          </a:p>
        </p:txBody>
      </p:sp>
      <p:sp>
        <p:nvSpPr>
          <p:cNvPr id="33" name="Google Shape;3047;p54">
            <a:extLst>
              <a:ext uri="{FF2B5EF4-FFF2-40B4-BE49-F238E27FC236}">
                <a16:creationId xmlns:a16="http://schemas.microsoft.com/office/drawing/2014/main" id="{BB73926A-1B64-E8CA-AD6A-FC7119FD7D7E}"/>
              </a:ext>
            </a:extLst>
          </p:cNvPr>
          <p:cNvSpPr/>
          <p:nvPr/>
        </p:nvSpPr>
        <p:spPr>
          <a:xfrm flipH="1">
            <a:off x="8415499" y="4429890"/>
            <a:ext cx="2117316" cy="713156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rgbClr val="EDC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13-08-2024</a:t>
            </a:r>
            <a:endParaRPr b="1" dirty="0">
              <a:latin typeface="Sansita" panose="020B0604020202020204" charset="0"/>
            </a:endParaRPr>
          </a:p>
        </p:txBody>
      </p:sp>
      <p:sp>
        <p:nvSpPr>
          <p:cNvPr id="34" name="Google Shape;3050;p54">
            <a:extLst>
              <a:ext uri="{FF2B5EF4-FFF2-40B4-BE49-F238E27FC236}">
                <a16:creationId xmlns:a16="http://schemas.microsoft.com/office/drawing/2014/main" id="{B5D81DAA-29AE-5BA2-FCB4-459AB7355E43}"/>
              </a:ext>
            </a:extLst>
          </p:cNvPr>
          <p:cNvSpPr/>
          <p:nvPr/>
        </p:nvSpPr>
        <p:spPr>
          <a:xfrm rot="9057106">
            <a:off x="1143388" y="4507579"/>
            <a:ext cx="544238" cy="418775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rgbClr val="EDC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047;p54">
            <a:extLst>
              <a:ext uri="{FF2B5EF4-FFF2-40B4-BE49-F238E27FC236}">
                <a16:creationId xmlns:a16="http://schemas.microsoft.com/office/drawing/2014/main" id="{FDA6F029-3CFF-EF18-EA53-C32172346773}"/>
              </a:ext>
            </a:extLst>
          </p:cNvPr>
          <p:cNvSpPr/>
          <p:nvPr/>
        </p:nvSpPr>
        <p:spPr>
          <a:xfrm flipH="1">
            <a:off x="8398805" y="2154714"/>
            <a:ext cx="2117316" cy="713156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rgbClr val="EDC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09-07-2024</a:t>
            </a:r>
            <a:endParaRPr b="1" dirty="0">
              <a:latin typeface="Sansi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0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38;p35">
            <a:extLst>
              <a:ext uri="{FF2B5EF4-FFF2-40B4-BE49-F238E27FC236}">
                <a16:creationId xmlns:a16="http://schemas.microsoft.com/office/drawing/2014/main" id="{3794BDCA-1A59-A6F3-635F-DCB1CFC520D8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0BA5FB69-4E35-F263-F12D-936E6570C41E}"/>
              </a:ext>
            </a:extLst>
          </p:cNvPr>
          <p:cNvSpPr/>
          <p:nvPr/>
        </p:nvSpPr>
        <p:spPr>
          <a:xfrm>
            <a:off x="2502575" y="890383"/>
            <a:ext cx="798505" cy="597119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3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D3FF69-1F3D-0363-E4D5-2DF43968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080" y="911757"/>
            <a:ext cx="7792589" cy="688987"/>
          </a:xfrm>
        </p:spPr>
        <p:txBody>
          <a:bodyPr>
            <a:normAutofit fontScale="90000"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ANTECEDENTES -  FASE 2 - PROPUESTA GLOBAL</a:t>
            </a:r>
          </a:p>
        </p:txBody>
      </p:sp>
      <p:sp>
        <p:nvSpPr>
          <p:cNvPr id="12" name="Google Shape;3047;p54">
            <a:extLst>
              <a:ext uri="{FF2B5EF4-FFF2-40B4-BE49-F238E27FC236}">
                <a16:creationId xmlns:a16="http://schemas.microsoft.com/office/drawing/2014/main" id="{6230B5C6-3D59-E4C5-72E9-F62268A64CE8}"/>
              </a:ext>
            </a:extLst>
          </p:cNvPr>
          <p:cNvSpPr/>
          <p:nvPr/>
        </p:nvSpPr>
        <p:spPr>
          <a:xfrm flipH="1">
            <a:off x="1317190" y="2578479"/>
            <a:ext cx="619123" cy="569695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Sansita" panose="020B0604020202020204" charset="0"/>
            </a:endParaRPr>
          </a:p>
        </p:txBody>
      </p:sp>
      <p:grpSp>
        <p:nvGrpSpPr>
          <p:cNvPr id="59" name="Google Shape;1053;p35">
            <a:extLst>
              <a:ext uri="{FF2B5EF4-FFF2-40B4-BE49-F238E27FC236}">
                <a16:creationId xmlns:a16="http://schemas.microsoft.com/office/drawing/2014/main" id="{5E7CF0FD-A674-7348-EAE5-62502412FE7D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60" name="Google Shape;1054;p35">
              <a:extLst>
                <a:ext uri="{FF2B5EF4-FFF2-40B4-BE49-F238E27FC236}">
                  <a16:creationId xmlns:a16="http://schemas.microsoft.com/office/drawing/2014/main" id="{F84E02D2-76CF-A6F6-FEDB-69309528CF3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5;p35">
              <a:extLst>
                <a:ext uri="{FF2B5EF4-FFF2-40B4-BE49-F238E27FC236}">
                  <a16:creationId xmlns:a16="http://schemas.microsoft.com/office/drawing/2014/main" id="{B216766C-A778-0382-6321-2A258E4E3C2C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6;p35">
              <a:extLst>
                <a:ext uri="{FF2B5EF4-FFF2-40B4-BE49-F238E27FC236}">
                  <a16:creationId xmlns:a16="http://schemas.microsoft.com/office/drawing/2014/main" id="{FC1162FF-DC56-662A-F319-E2EC24C49BA9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84;p31">
            <a:extLst>
              <a:ext uri="{FF2B5EF4-FFF2-40B4-BE49-F238E27FC236}">
                <a16:creationId xmlns:a16="http://schemas.microsoft.com/office/drawing/2014/main" id="{F62DFA64-5A5E-730E-F156-8DCCE8517DAF}"/>
              </a:ext>
            </a:extLst>
          </p:cNvPr>
          <p:cNvSpPr/>
          <p:nvPr/>
        </p:nvSpPr>
        <p:spPr>
          <a:xfrm>
            <a:off x="10866132" y="1735135"/>
            <a:ext cx="1271927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64" name="Google Shape;930;p31">
            <a:extLst>
              <a:ext uri="{FF2B5EF4-FFF2-40B4-BE49-F238E27FC236}">
                <a16:creationId xmlns:a16="http://schemas.microsoft.com/office/drawing/2014/main" id="{1C9FED3B-AE25-F003-335D-27DA29187209}"/>
              </a:ext>
            </a:extLst>
          </p:cNvPr>
          <p:cNvGrpSpPr/>
          <p:nvPr/>
        </p:nvGrpSpPr>
        <p:grpSpPr>
          <a:xfrm>
            <a:off x="11173535" y="1943572"/>
            <a:ext cx="785472" cy="783589"/>
            <a:chOff x="4402025" y="2760137"/>
            <a:chExt cx="370300" cy="396363"/>
          </a:xfrm>
        </p:grpSpPr>
        <p:sp>
          <p:nvSpPr>
            <p:cNvPr id="65" name="Google Shape;931;p31">
              <a:extLst>
                <a:ext uri="{FF2B5EF4-FFF2-40B4-BE49-F238E27FC236}">
                  <a16:creationId xmlns:a16="http://schemas.microsoft.com/office/drawing/2014/main" id="{957B2ADE-4068-7E97-F4B1-A2442F085DD4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2;p31">
              <a:extLst>
                <a:ext uri="{FF2B5EF4-FFF2-40B4-BE49-F238E27FC236}">
                  <a16:creationId xmlns:a16="http://schemas.microsoft.com/office/drawing/2014/main" id="{B47FED6A-1E44-E1FF-48DC-7880E6F7167D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33;p31">
              <a:extLst>
                <a:ext uri="{FF2B5EF4-FFF2-40B4-BE49-F238E27FC236}">
                  <a16:creationId xmlns:a16="http://schemas.microsoft.com/office/drawing/2014/main" id="{EAF12293-4599-41C4-F841-CD11B84340C0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4;p31">
              <a:extLst>
                <a:ext uri="{FF2B5EF4-FFF2-40B4-BE49-F238E27FC236}">
                  <a16:creationId xmlns:a16="http://schemas.microsoft.com/office/drawing/2014/main" id="{808803B9-52A4-69C4-2B0A-A32D8FC6F148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5;p31">
              <a:extLst>
                <a:ext uri="{FF2B5EF4-FFF2-40B4-BE49-F238E27FC236}">
                  <a16:creationId xmlns:a16="http://schemas.microsoft.com/office/drawing/2014/main" id="{3B441868-AF7A-C144-6D30-361DC98BF358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6;p31">
              <a:extLst>
                <a:ext uri="{FF2B5EF4-FFF2-40B4-BE49-F238E27FC236}">
                  <a16:creationId xmlns:a16="http://schemas.microsoft.com/office/drawing/2014/main" id="{9C4CD0C2-19B3-6BB0-C34F-3CFDDD88EC50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7;p31">
              <a:extLst>
                <a:ext uri="{FF2B5EF4-FFF2-40B4-BE49-F238E27FC236}">
                  <a16:creationId xmlns:a16="http://schemas.microsoft.com/office/drawing/2014/main" id="{A640988B-A7ED-4903-ADFF-FF3DF20CB786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8;p31">
              <a:extLst>
                <a:ext uri="{FF2B5EF4-FFF2-40B4-BE49-F238E27FC236}">
                  <a16:creationId xmlns:a16="http://schemas.microsoft.com/office/drawing/2014/main" id="{D5C7A632-DE75-B75F-417E-B16E67E559ED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F32226F-ABEC-A93E-9C84-ACB1D38F5824}"/>
              </a:ext>
            </a:extLst>
          </p:cNvPr>
          <p:cNvSpPr txBox="1"/>
          <p:nvPr/>
        </p:nvSpPr>
        <p:spPr>
          <a:xfrm>
            <a:off x="1936313" y="2401662"/>
            <a:ext cx="5931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Sansita" panose="020B0604020202020204"/>
              </a:rPr>
              <a:t>Análisis de las propuestas, revisión por parte de esta Autoridad Ambiental de las propuestas de Metas de Reducción de Carga Contaminante</a:t>
            </a:r>
            <a:endParaRPr lang="es-CO" dirty="0">
              <a:latin typeface="Sansita" panose="020B0604020202020204"/>
            </a:endParaRPr>
          </a:p>
        </p:txBody>
      </p:sp>
      <p:sp>
        <p:nvSpPr>
          <p:cNvPr id="9" name="Google Shape;3047;p54">
            <a:extLst>
              <a:ext uri="{FF2B5EF4-FFF2-40B4-BE49-F238E27FC236}">
                <a16:creationId xmlns:a16="http://schemas.microsoft.com/office/drawing/2014/main" id="{EF025C18-7ABF-E7DF-44FE-44DD3BF83440}"/>
              </a:ext>
            </a:extLst>
          </p:cNvPr>
          <p:cNvSpPr/>
          <p:nvPr/>
        </p:nvSpPr>
        <p:spPr>
          <a:xfrm flipH="1">
            <a:off x="7912433" y="2326977"/>
            <a:ext cx="2213027" cy="991327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07-09-2024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04-10-2024</a:t>
            </a:r>
            <a:endParaRPr b="1" dirty="0">
              <a:latin typeface="Sansi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3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38;p35">
            <a:extLst>
              <a:ext uri="{FF2B5EF4-FFF2-40B4-BE49-F238E27FC236}">
                <a16:creationId xmlns:a16="http://schemas.microsoft.com/office/drawing/2014/main" id="{3794BDCA-1A59-A6F3-635F-DCB1CFC520D8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0BA5FB69-4E35-F263-F12D-936E6570C41E}"/>
              </a:ext>
            </a:extLst>
          </p:cNvPr>
          <p:cNvSpPr/>
          <p:nvPr/>
        </p:nvSpPr>
        <p:spPr>
          <a:xfrm>
            <a:off x="2502575" y="890383"/>
            <a:ext cx="798505" cy="597119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3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D3FF69-1F3D-0363-E4D5-2DF43968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22" y="911757"/>
            <a:ext cx="7792589" cy="688987"/>
          </a:xfrm>
        </p:spPr>
        <p:txBody>
          <a:bodyPr>
            <a:normAutofit fontScale="90000"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ANTECEDENTES -  FASE 3 – PROPUESTA DEFINITIVA</a:t>
            </a:r>
          </a:p>
        </p:txBody>
      </p:sp>
      <p:grpSp>
        <p:nvGrpSpPr>
          <p:cNvPr id="10" name="Google Shape;3032;p54">
            <a:extLst>
              <a:ext uri="{FF2B5EF4-FFF2-40B4-BE49-F238E27FC236}">
                <a16:creationId xmlns:a16="http://schemas.microsoft.com/office/drawing/2014/main" id="{76B9BC14-5BEA-A402-1FF6-46290DE9AE6D}"/>
              </a:ext>
            </a:extLst>
          </p:cNvPr>
          <p:cNvGrpSpPr/>
          <p:nvPr/>
        </p:nvGrpSpPr>
        <p:grpSpPr>
          <a:xfrm>
            <a:off x="1075950" y="2217664"/>
            <a:ext cx="599929" cy="1605304"/>
            <a:chOff x="335144" y="-90563"/>
            <a:chExt cx="472741" cy="1109368"/>
          </a:xfrm>
        </p:grpSpPr>
        <p:sp>
          <p:nvSpPr>
            <p:cNvPr id="12" name="Google Shape;3047;p54">
              <a:extLst>
                <a:ext uri="{FF2B5EF4-FFF2-40B4-BE49-F238E27FC236}">
                  <a16:creationId xmlns:a16="http://schemas.microsoft.com/office/drawing/2014/main" id="{6230B5C6-3D59-E4C5-72E9-F62268A64CE8}"/>
                </a:ext>
              </a:extLst>
            </p:cNvPr>
            <p:cNvSpPr/>
            <p:nvPr/>
          </p:nvSpPr>
          <p:spPr>
            <a:xfrm flipH="1">
              <a:off x="335144" y="-90563"/>
              <a:ext cx="472741" cy="255233"/>
            </a:xfrm>
            <a:custGeom>
              <a:avLst/>
              <a:gdLst/>
              <a:ahLst/>
              <a:cxnLst/>
              <a:rect l="l" t="t" r="r" b="b"/>
              <a:pathLst>
                <a:path w="11537" h="10339" extrusionOk="0">
                  <a:moveTo>
                    <a:pt x="6425" y="1"/>
                  </a:moveTo>
                  <a:cubicBezTo>
                    <a:pt x="5128" y="1"/>
                    <a:pt x="3986" y="989"/>
                    <a:pt x="3630" y="2221"/>
                  </a:cubicBezTo>
                  <a:cubicBezTo>
                    <a:pt x="3000" y="4437"/>
                    <a:pt x="0" y="3963"/>
                    <a:pt x="1897" y="7476"/>
                  </a:cubicBezTo>
                  <a:cubicBezTo>
                    <a:pt x="3254" y="9982"/>
                    <a:pt x="5300" y="10338"/>
                    <a:pt x="6354" y="10338"/>
                  </a:cubicBezTo>
                  <a:cubicBezTo>
                    <a:pt x="6773" y="10338"/>
                    <a:pt x="7036" y="10282"/>
                    <a:pt x="7036" y="10282"/>
                  </a:cubicBezTo>
                  <a:cubicBezTo>
                    <a:pt x="11226" y="8550"/>
                    <a:pt x="11536" y="5859"/>
                    <a:pt x="9484" y="2221"/>
                  </a:cubicBezTo>
                  <a:cubicBezTo>
                    <a:pt x="8574" y="618"/>
                    <a:pt x="7451" y="1"/>
                    <a:pt x="6425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Sansita" panose="020B0604020202020204" charset="0"/>
              </a:endParaRPr>
            </a:p>
          </p:txBody>
        </p:sp>
        <p:sp>
          <p:nvSpPr>
            <p:cNvPr id="15" name="Google Shape;3050;p54">
              <a:extLst>
                <a:ext uri="{FF2B5EF4-FFF2-40B4-BE49-F238E27FC236}">
                  <a16:creationId xmlns:a16="http://schemas.microsoft.com/office/drawing/2014/main" id="{205E772C-05CD-7476-4437-7A34D23BC7EC}"/>
                </a:ext>
              </a:extLst>
            </p:cNvPr>
            <p:cNvSpPr/>
            <p:nvPr/>
          </p:nvSpPr>
          <p:spPr>
            <a:xfrm rot="9057106">
              <a:off x="357085" y="729405"/>
              <a:ext cx="428857" cy="289400"/>
            </a:xfrm>
            <a:custGeom>
              <a:avLst/>
              <a:gdLst/>
              <a:ahLst/>
              <a:cxnLst/>
              <a:rect l="l" t="t" r="r" b="b"/>
              <a:pathLst>
                <a:path w="11537" h="10339" extrusionOk="0">
                  <a:moveTo>
                    <a:pt x="6425" y="1"/>
                  </a:moveTo>
                  <a:cubicBezTo>
                    <a:pt x="5128" y="1"/>
                    <a:pt x="3986" y="989"/>
                    <a:pt x="3630" y="2221"/>
                  </a:cubicBezTo>
                  <a:cubicBezTo>
                    <a:pt x="3000" y="4437"/>
                    <a:pt x="0" y="3963"/>
                    <a:pt x="1897" y="7476"/>
                  </a:cubicBezTo>
                  <a:cubicBezTo>
                    <a:pt x="3254" y="9982"/>
                    <a:pt x="5300" y="10338"/>
                    <a:pt x="6354" y="10338"/>
                  </a:cubicBezTo>
                  <a:cubicBezTo>
                    <a:pt x="6773" y="10338"/>
                    <a:pt x="7036" y="10282"/>
                    <a:pt x="7036" y="10282"/>
                  </a:cubicBezTo>
                  <a:cubicBezTo>
                    <a:pt x="11226" y="8550"/>
                    <a:pt x="11536" y="5859"/>
                    <a:pt x="9484" y="2221"/>
                  </a:cubicBezTo>
                  <a:cubicBezTo>
                    <a:pt x="8574" y="618"/>
                    <a:pt x="7451" y="1"/>
                    <a:pt x="6425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053;p35">
            <a:extLst>
              <a:ext uri="{FF2B5EF4-FFF2-40B4-BE49-F238E27FC236}">
                <a16:creationId xmlns:a16="http://schemas.microsoft.com/office/drawing/2014/main" id="{5E7CF0FD-A674-7348-EAE5-62502412FE7D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60" name="Google Shape;1054;p35">
              <a:extLst>
                <a:ext uri="{FF2B5EF4-FFF2-40B4-BE49-F238E27FC236}">
                  <a16:creationId xmlns:a16="http://schemas.microsoft.com/office/drawing/2014/main" id="{F84E02D2-76CF-A6F6-FEDB-69309528CF3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5;p35">
              <a:extLst>
                <a:ext uri="{FF2B5EF4-FFF2-40B4-BE49-F238E27FC236}">
                  <a16:creationId xmlns:a16="http://schemas.microsoft.com/office/drawing/2014/main" id="{B216766C-A778-0382-6321-2A258E4E3C2C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6;p35">
              <a:extLst>
                <a:ext uri="{FF2B5EF4-FFF2-40B4-BE49-F238E27FC236}">
                  <a16:creationId xmlns:a16="http://schemas.microsoft.com/office/drawing/2014/main" id="{FC1162FF-DC56-662A-F319-E2EC24C49BA9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84;p31">
            <a:extLst>
              <a:ext uri="{FF2B5EF4-FFF2-40B4-BE49-F238E27FC236}">
                <a16:creationId xmlns:a16="http://schemas.microsoft.com/office/drawing/2014/main" id="{F62DFA64-5A5E-730E-F156-8DCCE8517DAF}"/>
              </a:ext>
            </a:extLst>
          </p:cNvPr>
          <p:cNvSpPr/>
          <p:nvPr/>
        </p:nvSpPr>
        <p:spPr>
          <a:xfrm>
            <a:off x="10836331" y="1760300"/>
            <a:ext cx="1271927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64" name="Google Shape;930;p31">
            <a:extLst>
              <a:ext uri="{FF2B5EF4-FFF2-40B4-BE49-F238E27FC236}">
                <a16:creationId xmlns:a16="http://schemas.microsoft.com/office/drawing/2014/main" id="{1C9FED3B-AE25-F003-335D-27DA29187209}"/>
              </a:ext>
            </a:extLst>
          </p:cNvPr>
          <p:cNvGrpSpPr/>
          <p:nvPr/>
        </p:nvGrpSpPr>
        <p:grpSpPr>
          <a:xfrm>
            <a:off x="11093669" y="1989442"/>
            <a:ext cx="785472" cy="783589"/>
            <a:chOff x="4402025" y="2760137"/>
            <a:chExt cx="370300" cy="396363"/>
          </a:xfrm>
        </p:grpSpPr>
        <p:sp>
          <p:nvSpPr>
            <p:cNvPr id="65" name="Google Shape;931;p31">
              <a:extLst>
                <a:ext uri="{FF2B5EF4-FFF2-40B4-BE49-F238E27FC236}">
                  <a16:creationId xmlns:a16="http://schemas.microsoft.com/office/drawing/2014/main" id="{957B2ADE-4068-7E97-F4B1-A2442F085DD4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2;p31">
              <a:extLst>
                <a:ext uri="{FF2B5EF4-FFF2-40B4-BE49-F238E27FC236}">
                  <a16:creationId xmlns:a16="http://schemas.microsoft.com/office/drawing/2014/main" id="{B47FED6A-1E44-E1FF-48DC-7880E6F7167D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33;p31">
              <a:extLst>
                <a:ext uri="{FF2B5EF4-FFF2-40B4-BE49-F238E27FC236}">
                  <a16:creationId xmlns:a16="http://schemas.microsoft.com/office/drawing/2014/main" id="{EAF12293-4599-41C4-F841-CD11B84340C0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4;p31">
              <a:extLst>
                <a:ext uri="{FF2B5EF4-FFF2-40B4-BE49-F238E27FC236}">
                  <a16:creationId xmlns:a16="http://schemas.microsoft.com/office/drawing/2014/main" id="{808803B9-52A4-69C4-2B0A-A32D8FC6F148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5;p31">
              <a:extLst>
                <a:ext uri="{FF2B5EF4-FFF2-40B4-BE49-F238E27FC236}">
                  <a16:creationId xmlns:a16="http://schemas.microsoft.com/office/drawing/2014/main" id="{3B441868-AF7A-C144-6D30-361DC98BF358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6;p31">
              <a:extLst>
                <a:ext uri="{FF2B5EF4-FFF2-40B4-BE49-F238E27FC236}">
                  <a16:creationId xmlns:a16="http://schemas.microsoft.com/office/drawing/2014/main" id="{9C4CD0C2-19B3-6BB0-C34F-3CFDDD88EC50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7;p31">
              <a:extLst>
                <a:ext uri="{FF2B5EF4-FFF2-40B4-BE49-F238E27FC236}">
                  <a16:creationId xmlns:a16="http://schemas.microsoft.com/office/drawing/2014/main" id="{A640988B-A7ED-4903-ADFF-FF3DF20CB786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8;p31">
              <a:extLst>
                <a:ext uri="{FF2B5EF4-FFF2-40B4-BE49-F238E27FC236}">
                  <a16:creationId xmlns:a16="http://schemas.microsoft.com/office/drawing/2014/main" id="{D5C7A632-DE75-B75F-417E-B16E67E559ED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F32226F-ABEC-A93E-9C84-ACB1D38F5824}"/>
              </a:ext>
            </a:extLst>
          </p:cNvPr>
          <p:cNvSpPr txBox="1"/>
          <p:nvPr/>
        </p:nvSpPr>
        <p:spPr>
          <a:xfrm>
            <a:off x="1675879" y="2248443"/>
            <a:ext cx="587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ansita" panose="020B0604020202020204"/>
              </a:rPr>
              <a:t>Elaboración de la Propuesta definitiva e las Metas de Carga Contaminante</a:t>
            </a:r>
            <a:endParaRPr lang="es-CO" dirty="0">
              <a:latin typeface="Sansita" panose="020B06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0115F3-3412-71A7-7907-24B2F3D9630D}"/>
              </a:ext>
            </a:extLst>
          </p:cNvPr>
          <p:cNvSpPr txBox="1"/>
          <p:nvPr/>
        </p:nvSpPr>
        <p:spPr>
          <a:xfrm>
            <a:off x="1616347" y="3293742"/>
            <a:ext cx="593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Sansita" panose="020B0604020202020204"/>
              </a:rPr>
              <a:t>Presentación de la Propuesta Definitiva de las Metas de Carga Contaminante al Consejo Directivo</a:t>
            </a:r>
            <a:endParaRPr lang="es-CO" dirty="0">
              <a:latin typeface="Sansita" panose="020B0604020202020204"/>
            </a:endParaRPr>
          </a:p>
        </p:txBody>
      </p:sp>
      <p:sp>
        <p:nvSpPr>
          <p:cNvPr id="9" name="Google Shape;3047;p54">
            <a:extLst>
              <a:ext uri="{FF2B5EF4-FFF2-40B4-BE49-F238E27FC236}">
                <a16:creationId xmlns:a16="http://schemas.microsoft.com/office/drawing/2014/main" id="{EF025C18-7ABF-E7DF-44FE-44DD3BF83440}"/>
              </a:ext>
            </a:extLst>
          </p:cNvPr>
          <p:cNvSpPr/>
          <p:nvPr/>
        </p:nvSpPr>
        <p:spPr>
          <a:xfrm flipH="1">
            <a:off x="8438162" y="3268464"/>
            <a:ext cx="1788159" cy="760832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20-11-2024</a:t>
            </a:r>
            <a:endParaRPr b="1" dirty="0">
              <a:latin typeface="Sansita" panose="020B0604020202020204" charset="0"/>
            </a:endParaRPr>
          </a:p>
        </p:txBody>
      </p:sp>
      <p:sp>
        <p:nvSpPr>
          <p:cNvPr id="2" name="Google Shape;3047;p54">
            <a:extLst>
              <a:ext uri="{FF2B5EF4-FFF2-40B4-BE49-F238E27FC236}">
                <a16:creationId xmlns:a16="http://schemas.microsoft.com/office/drawing/2014/main" id="{39D911A1-21EE-3D61-6541-B46168A491BA}"/>
              </a:ext>
            </a:extLst>
          </p:cNvPr>
          <p:cNvSpPr/>
          <p:nvPr/>
        </p:nvSpPr>
        <p:spPr>
          <a:xfrm flipH="1">
            <a:off x="8375563" y="2160414"/>
            <a:ext cx="1788159" cy="760832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01-11-2024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18-11-2024</a:t>
            </a:r>
            <a:endParaRPr b="1" dirty="0">
              <a:latin typeface="Sansi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7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38;p35">
            <a:extLst>
              <a:ext uri="{FF2B5EF4-FFF2-40B4-BE49-F238E27FC236}">
                <a16:creationId xmlns:a16="http://schemas.microsoft.com/office/drawing/2014/main" id="{3794BDCA-1A59-A6F3-635F-DCB1CFC520D8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0BA5FB69-4E35-F263-F12D-936E6570C41E}"/>
              </a:ext>
            </a:extLst>
          </p:cNvPr>
          <p:cNvSpPr/>
          <p:nvPr/>
        </p:nvSpPr>
        <p:spPr>
          <a:xfrm>
            <a:off x="2502575" y="890383"/>
            <a:ext cx="798505" cy="597119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3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D3FF69-1F3D-0363-E4D5-2DF43968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22" y="911757"/>
            <a:ext cx="7792589" cy="688987"/>
          </a:xfrm>
        </p:spPr>
        <p:txBody>
          <a:bodyPr>
            <a:normAutofit fontScale="90000"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ANTECEDENTES -  FASE 4 – DEFINICIÓN DE META</a:t>
            </a:r>
          </a:p>
        </p:txBody>
      </p:sp>
      <p:grpSp>
        <p:nvGrpSpPr>
          <p:cNvPr id="10" name="Google Shape;3032;p54">
            <a:extLst>
              <a:ext uri="{FF2B5EF4-FFF2-40B4-BE49-F238E27FC236}">
                <a16:creationId xmlns:a16="http://schemas.microsoft.com/office/drawing/2014/main" id="{76B9BC14-5BEA-A402-1FF6-46290DE9AE6D}"/>
              </a:ext>
            </a:extLst>
          </p:cNvPr>
          <p:cNvGrpSpPr/>
          <p:nvPr/>
        </p:nvGrpSpPr>
        <p:grpSpPr>
          <a:xfrm>
            <a:off x="1075950" y="2217664"/>
            <a:ext cx="599929" cy="1605304"/>
            <a:chOff x="335144" y="-90563"/>
            <a:chExt cx="472741" cy="1109368"/>
          </a:xfrm>
        </p:grpSpPr>
        <p:sp>
          <p:nvSpPr>
            <p:cNvPr id="12" name="Google Shape;3047;p54">
              <a:extLst>
                <a:ext uri="{FF2B5EF4-FFF2-40B4-BE49-F238E27FC236}">
                  <a16:creationId xmlns:a16="http://schemas.microsoft.com/office/drawing/2014/main" id="{6230B5C6-3D59-E4C5-72E9-F62268A64CE8}"/>
                </a:ext>
              </a:extLst>
            </p:cNvPr>
            <p:cNvSpPr/>
            <p:nvPr/>
          </p:nvSpPr>
          <p:spPr>
            <a:xfrm flipH="1">
              <a:off x="335144" y="-90563"/>
              <a:ext cx="472741" cy="255233"/>
            </a:xfrm>
            <a:custGeom>
              <a:avLst/>
              <a:gdLst/>
              <a:ahLst/>
              <a:cxnLst/>
              <a:rect l="l" t="t" r="r" b="b"/>
              <a:pathLst>
                <a:path w="11537" h="10339" extrusionOk="0">
                  <a:moveTo>
                    <a:pt x="6425" y="1"/>
                  </a:moveTo>
                  <a:cubicBezTo>
                    <a:pt x="5128" y="1"/>
                    <a:pt x="3986" y="989"/>
                    <a:pt x="3630" y="2221"/>
                  </a:cubicBezTo>
                  <a:cubicBezTo>
                    <a:pt x="3000" y="4437"/>
                    <a:pt x="0" y="3963"/>
                    <a:pt x="1897" y="7476"/>
                  </a:cubicBezTo>
                  <a:cubicBezTo>
                    <a:pt x="3254" y="9982"/>
                    <a:pt x="5300" y="10338"/>
                    <a:pt x="6354" y="10338"/>
                  </a:cubicBezTo>
                  <a:cubicBezTo>
                    <a:pt x="6773" y="10338"/>
                    <a:pt x="7036" y="10282"/>
                    <a:pt x="7036" y="10282"/>
                  </a:cubicBezTo>
                  <a:cubicBezTo>
                    <a:pt x="11226" y="8550"/>
                    <a:pt x="11536" y="5859"/>
                    <a:pt x="9484" y="2221"/>
                  </a:cubicBezTo>
                  <a:cubicBezTo>
                    <a:pt x="8574" y="618"/>
                    <a:pt x="7451" y="1"/>
                    <a:pt x="6425" y="1"/>
                  </a:cubicBezTo>
                  <a:close/>
                </a:path>
              </a:pathLst>
            </a:custGeom>
            <a:solidFill>
              <a:srgbClr val="CEB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Sansita" panose="020B0604020202020204" charset="0"/>
              </a:endParaRPr>
            </a:p>
          </p:txBody>
        </p:sp>
        <p:sp>
          <p:nvSpPr>
            <p:cNvPr id="15" name="Google Shape;3050;p54">
              <a:extLst>
                <a:ext uri="{FF2B5EF4-FFF2-40B4-BE49-F238E27FC236}">
                  <a16:creationId xmlns:a16="http://schemas.microsoft.com/office/drawing/2014/main" id="{205E772C-05CD-7476-4437-7A34D23BC7EC}"/>
                </a:ext>
              </a:extLst>
            </p:cNvPr>
            <p:cNvSpPr/>
            <p:nvPr/>
          </p:nvSpPr>
          <p:spPr>
            <a:xfrm rot="9057106">
              <a:off x="357085" y="729405"/>
              <a:ext cx="428857" cy="289400"/>
            </a:xfrm>
            <a:custGeom>
              <a:avLst/>
              <a:gdLst/>
              <a:ahLst/>
              <a:cxnLst/>
              <a:rect l="l" t="t" r="r" b="b"/>
              <a:pathLst>
                <a:path w="11537" h="10339" extrusionOk="0">
                  <a:moveTo>
                    <a:pt x="6425" y="1"/>
                  </a:moveTo>
                  <a:cubicBezTo>
                    <a:pt x="5128" y="1"/>
                    <a:pt x="3986" y="989"/>
                    <a:pt x="3630" y="2221"/>
                  </a:cubicBezTo>
                  <a:cubicBezTo>
                    <a:pt x="3000" y="4437"/>
                    <a:pt x="0" y="3963"/>
                    <a:pt x="1897" y="7476"/>
                  </a:cubicBezTo>
                  <a:cubicBezTo>
                    <a:pt x="3254" y="9982"/>
                    <a:pt x="5300" y="10338"/>
                    <a:pt x="6354" y="10338"/>
                  </a:cubicBezTo>
                  <a:cubicBezTo>
                    <a:pt x="6773" y="10338"/>
                    <a:pt x="7036" y="10282"/>
                    <a:pt x="7036" y="10282"/>
                  </a:cubicBezTo>
                  <a:cubicBezTo>
                    <a:pt x="11226" y="8550"/>
                    <a:pt x="11536" y="5859"/>
                    <a:pt x="9484" y="2221"/>
                  </a:cubicBezTo>
                  <a:cubicBezTo>
                    <a:pt x="8574" y="618"/>
                    <a:pt x="7451" y="1"/>
                    <a:pt x="6425" y="1"/>
                  </a:cubicBezTo>
                  <a:close/>
                </a:path>
              </a:pathLst>
            </a:custGeom>
            <a:solidFill>
              <a:srgbClr val="CEB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053;p35">
            <a:extLst>
              <a:ext uri="{FF2B5EF4-FFF2-40B4-BE49-F238E27FC236}">
                <a16:creationId xmlns:a16="http://schemas.microsoft.com/office/drawing/2014/main" id="{5E7CF0FD-A674-7348-EAE5-62502412FE7D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60" name="Google Shape;1054;p35">
              <a:extLst>
                <a:ext uri="{FF2B5EF4-FFF2-40B4-BE49-F238E27FC236}">
                  <a16:creationId xmlns:a16="http://schemas.microsoft.com/office/drawing/2014/main" id="{F84E02D2-76CF-A6F6-FEDB-69309528CF3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5;p35">
              <a:extLst>
                <a:ext uri="{FF2B5EF4-FFF2-40B4-BE49-F238E27FC236}">
                  <a16:creationId xmlns:a16="http://schemas.microsoft.com/office/drawing/2014/main" id="{B216766C-A778-0382-6321-2A258E4E3C2C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6;p35">
              <a:extLst>
                <a:ext uri="{FF2B5EF4-FFF2-40B4-BE49-F238E27FC236}">
                  <a16:creationId xmlns:a16="http://schemas.microsoft.com/office/drawing/2014/main" id="{FC1162FF-DC56-662A-F319-E2EC24C49BA9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84;p31">
            <a:extLst>
              <a:ext uri="{FF2B5EF4-FFF2-40B4-BE49-F238E27FC236}">
                <a16:creationId xmlns:a16="http://schemas.microsoft.com/office/drawing/2014/main" id="{F62DFA64-5A5E-730E-F156-8DCCE8517DAF}"/>
              </a:ext>
            </a:extLst>
          </p:cNvPr>
          <p:cNvSpPr/>
          <p:nvPr/>
        </p:nvSpPr>
        <p:spPr>
          <a:xfrm>
            <a:off x="10836331" y="1760300"/>
            <a:ext cx="1271927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64" name="Google Shape;930;p31">
            <a:extLst>
              <a:ext uri="{FF2B5EF4-FFF2-40B4-BE49-F238E27FC236}">
                <a16:creationId xmlns:a16="http://schemas.microsoft.com/office/drawing/2014/main" id="{1C9FED3B-AE25-F003-335D-27DA29187209}"/>
              </a:ext>
            </a:extLst>
          </p:cNvPr>
          <p:cNvGrpSpPr/>
          <p:nvPr/>
        </p:nvGrpSpPr>
        <p:grpSpPr>
          <a:xfrm>
            <a:off x="11093669" y="1989442"/>
            <a:ext cx="785472" cy="783589"/>
            <a:chOff x="4402025" y="2760137"/>
            <a:chExt cx="370300" cy="396363"/>
          </a:xfrm>
        </p:grpSpPr>
        <p:sp>
          <p:nvSpPr>
            <p:cNvPr id="65" name="Google Shape;931;p31">
              <a:extLst>
                <a:ext uri="{FF2B5EF4-FFF2-40B4-BE49-F238E27FC236}">
                  <a16:creationId xmlns:a16="http://schemas.microsoft.com/office/drawing/2014/main" id="{957B2ADE-4068-7E97-F4B1-A2442F085DD4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2;p31">
              <a:extLst>
                <a:ext uri="{FF2B5EF4-FFF2-40B4-BE49-F238E27FC236}">
                  <a16:creationId xmlns:a16="http://schemas.microsoft.com/office/drawing/2014/main" id="{B47FED6A-1E44-E1FF-48DC-7880E6F7167D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33;p31">
              <a:extLst>
                <a:ext uri="{FF2B5EF4-FFF2-40B4-BE49-F238E27FC236}">
                  <a16:creationId xmlns:a16="http://schemas.microsoft.com/office/drawing/2014/main" id="{EAF12293-4599-41C4-F841-CD11B84340C0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4;p31">
              <a:extLst>
                <a:ext uri="{FF2B5EF4-FFF2-40B4-BE49-F238E27FC236}">
                  <a16:creationId xmlns:a16="http://schemas.microsoft.com/office/drawing/2014/main" id="{808803B9-52A4-69C4-2B0A-A32D8FC6F148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5;p31">
              <a:extLst>
                <a:ext uri="{FF2B5EF4-FFF2-40B4-BE49-F238E27FC236}">
                  <a16:creationId xmlns:a16="http://schemas.microsoft.com/office/drawing/2014/main" id="{3B441868-AF7A-C144-6D30-361DC98BF358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6;p31">
              <a:extLst>
                <a:ext uri="{FF2B5EF4-FFF2-40B4-BE49-F238E27FC236}">
                  <a16:creationId xmlns:a16="http://schemas.microsoft.com/office/drawing/2014/main" id="{9C4CD0C2-19B3-6BB0-C34F-3CFDDD88EC50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7;p31">
              <a:extLst>
                <a:ext uri="{FF2B5EF4-FFF2-40B4-BE49-F238E27FC236}">
                  <a16:creationId xmlns:a16="http://schemas.microsoft.com/office/drawing/2014/main" id="{A640988B-A7ED-4903-ADFF-FF3DF20CB786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8;p31">
              <a:extLst>
                <a:ext uri="{FF2B5EF4-FFF2-40B4-BE49-F238E27FC236}">
                  <a16:creationId xmlns:a16="http://schemas.microsoft.com/office/drawing/2014/main" id="{D5C7A632-DE75-B75F-417E-B16E67E559ED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F32226F-ABEC-A93E-9C84-ACB1D38F5824}"/>
              </a:ext>
            </a:extLst>
          </p:cNvPr>
          <p:cNvSpPr txBox="1"/>
          <p:nvPr/>
        </p:nvSpPr>
        <p:spPr>
          <a:xfrm>
            <a:off x="1675879" y="2248443"/>
            <a:ext cx="587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Sansita" panose="020B0604020202020204"/>
              </a:rPr>
              <a:t>Establecimiento de las metas de carga contaminante por parte del Consejo Directivo</a:t>
            </a:r>
            <a:endParaRPr lang="es-CO" dirty="0">
              <a:latin typeface="Sansita" panose="020B06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0115F3-3412-71A7-7907-24B2F3D9630D}"/>
              </a:ext>
            </a:extLst>
          </p:cNvPr>
          <p:cNvSpPr txBox="1"/>
          <p:nvPr/>
        </p:nvSpPr>
        <p:spPr>
          <a:xfrm>
            <a:off x="1616347" y="3293742"/>
            <a:ext cx="593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Sansita" panose="020B0604020202020204"/>
              </a:rPr>
              <a:t>Establecimiento de las metas de carga contaminante por parte de la Directora General</a:t>
            </a:r>
            <a:endParaRPr lang="es-CO" dirty="0">
              <a:latin typeface="Sansita" panose="020B0604020202020204"/>
            </a:endParaRPr>
          </a:p>
        </p:txBody>
      </p:sp>
      <p:sp>
        <p:nvSpPr>
          <p:cNvPr id="9" name="Google Shape;3047;p54">
            <a:extLst>
              <a:ext uri="{FF2B5EF4-FFF2-40B4-BE49-F238E27FC236}">
                <a16:creationId xmlns:a16="http://schemas.microsoft.com/office/drawing/2014/main" id="{EF025C18-7ABF-E7DF-44FE-44DD3BF83440}"/>
              </a:ext>
            </a:extLst>
          </p:cNvPr>
          <p:cNvSpPr/>
          <p:nvPr/>
        </p:nvSpPr>
        <p:spPr>
          <a:xfrm flipH="1">
            <a:off x="8438162" y="3268464"/>
            <a:ext cx="1788159" cy="760832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rgbClr val="CEB7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06-01-2025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20-01-2025</a:t>
            </a:r>
            <a:endParaRPr b="1" dirty="0">
              <a:latin typeface="Sansita" panose="020B0604020202020204" charset="0"/>
            </a:endParaRPr>
          </a:p>
        </p:txBody>
      </p:sp>
      <p:sp>
        <p:nvSpPr>
          <p:cNvPr id="2" name="Google Shape;3047;p54">
            <a:extLst>
              <a:ext uri="{FF2B5EF4-FFF2-40B4-BE49-F238E27FC236}">
                <a16:creationId xmlns:a16="http://schemas.microsoft.com/office/drawing/2014/main" id="{39D911A1-21EE-3D61-6541-B46168A491BA}"/>
              </a:ext>
            </a:extLst>
          </p:cNvPr>
          <p:cNvSpPr/>
          <p:nvPr/>
        </p:nvSpPr>
        <p:spPr>
          <a:xfrm flipH="1">
            <a:off x="8375563" y="2160414"/>
            <a:ext cx="1788159" cy="760832"/>
          </a:xfrm>
          <a:custGeom>
            <a:avLst/>
            <a:gdLst/>
            <a:ahLst/>
            <a:cxnLst/>
            <a:rect l="l" t="t" r="r" b="b"/>
            <a:pathLst>
              <a:path w="11537" h="10339" extrusionOk="0">
                <a:moveTo>
                  <a:pt x="6425" y="1"/>
                </a:moveTo>
                <a:cubicBezTo>
                  <a:pt x="5128" y="1"/>
                  <a:pt x="3986" y="989"/>
                  <a:pt x="3630" y="2221"/>
                </a:cubicBezTo>
                <a:cubicBezTo>
                  <a:pt x="3000" y="4437"/>
                  <a:pt x="0" y="3963"/>
                  <a:pt x="1897" y="7476"/>
                </a:cubicBezTo>
                <a:cubicBezTo>
                  <a:pt x="3254" y="9982"/>
                  <a:pt x="5300" y="10338"/>
                  <a:pt x="6354" y="10338"/>
                </a:cubicBezTo>
                <a:cubicBezTo>
                  <a:pt x="6773" y="10338"/>
                  <a:pt x="7036" y="10282"/>
                  <a:pt x="7036" y="10282"/>
                </a:cubicBezTo>
                <a:cubicBezTo>
                  <a:pt x="11226" y="8550"/>
                  <a:pt x="11536" y="5859"/>
                  <a:pt x="9484" y="2221"/>
                </a:cubicBezTo>
                <a:cubicBezTo>
                  <a:pt x="8574" y="618"/>
                  <a:pt x="7451" y="1"/>
                  <a:pt x="6425" y="1"/>
                </a:cubicBezTo>
                <a:close/>
              </a:path>
            </a:pathLst>
          </a:custGeom>
          <a:solidFill>
            <a:srgbClr val="CEB7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21-11-2024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Sansita" panose="020B0604020202020204" charset="0"/>
              </a:rPr>
              <a:t>05-01-2025</a:t>
            </a:r>
            <a:endParaRPr b="1" dirty="0">
              <a:latin typeface="Sansi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0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8;p43">
            <a:extLst>
              <a:ext uri="{FF2B5EF4-FFF2-40B4-BE49-F238E27FC236}">
                <a16:creationId xmlns:a16="http://schemas.microsoft.com/office/drawing/2014/main" id="{452E6EB8-056C-DEA8-FCF3-8D5302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799025"/>
            <a:ext cx="1089127" cy="724976"/>
          </a:xfrm>
          <a:custGeom>
            <a:avLst/>
            <a:gdLst/>
            <a:ahLst/>
            <a:cxnLst/>
            <a:rect l="l" t="t" r="r" b="b"/>
            <a:pathLst>
              <a:path w="13753" h="12416" extrusionOk="0">
                <a:moveTo>
                  <a:pt x="7307" y="0"/>
                </a:moveTo>
                <a:cubicBezTo>
                  <a:pt x="5621" y="0"/>
                  <a:pt x="3949" y="1175"/>
                  <a:pt x="3949" y="2274"/>
                </a:cubicBezTo>
                <a:cubicBezTo>
                  <a:pt x="3949" y="4490"/>
                  <a:pt x="0" y="4170"/>
                  <a:pt x="0" y="7964"/>
                </a:cubicBezTo>
                <a:cubicBezTo>
                  <a:pt x="0" y="11758"/>
                  <a:pt x="5691" y="12416"/>
                  <a:pt x="5691" y="12416"/>
                </a:cubicBezTo>
                <a:cubicBezTo>
                  <a:pt x="13752" y="12416"/>
                  <a:pt x="10752" y="8758"/>
                  <a:pt x="10752" y="4964"/>
                </a:cubicBezTo>
                <a:cubicBezTo>
                  <a:pt x="10752" y="1216"/>
                  <a:pt x="9022" y="0"/>
                  <a:pt x="730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</a:rPr>
              <a:t>4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D0CFB57-681D-081D-923A-2B5E27CEA65E}"/>
              </a:ext>
            </a:extLst>
          </p:cNvPr>
          <p:cNvSpPr txBox="1">
            <a:spLocks/>
          </p:cNvSpPr>
          <p:nvPr/>
        </p:nvSpPr>
        <p:spPr>
          <a:xfrm>
            <a:off x="3301080" y="911757"/>
            <a:ext cx="7792589" cy="6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s-MX" sz="2800" spc="-5" dirty="0">
                <a:solidFill>
                  <a:schemeClr val="accent6">
                    <a:lumMod val="50000"/>
                  </a:schemeClr>
                </a:solidFill>
                <a:latin typeface="Sansita" panose="020B0604020202020204" charset="0"/>
                <a:cs typeface="Calibri"/>
              </a:rPr>
              <a:t>ESTADO DEL TRAMO Y CUERPOS DE AGUA</a:t>
            </a:r>
            <a:endParaRPr lang="es-MX" sz="2800" dirty="0">
              <a:solidFill>
                <a:schemeClr val="accent6">
                  <a:lumMod val="50000"/>
                </a:schemeClr>
              </a:solidFill>
              <a:latin typeface="Sansita" panose="020B0604020202020204" charset="0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078DB2-BE78-306E-8670-4414EA46D744}"/>
              </a:ext>
            </a:extLst>
          </p:cNvPr>
          <p:cNvSpPr txBox="1"/>
          <p:nvPr/>
        </p:nvSpPr>
        <p:spPr>
          <a:xfrm>
            <a:off x="2377440" y="2184956"/>
            <a:ext cx="4450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Sansita" panose="020B0604020202020204"/>
              </a:rPr>
              <a:t>El estado actual de los cuerpos de agua se presentó en documento </a:t>
            </a:r>
            <a:r>
              <a:rPr lang="es-ES" b="1" u="sng" dirty="0">
                <a:latin typeface="Sansita" panose="020B0604020202020204"/>
              </a:rPr>
              <a:t>“LÍNEA BASE PARA EL ESTABLECIMIENTO DE LA META DE CARGA CONTAMINANTE PARA EL QUINQUENIO 2025-2029 EN EL DEPARTAMENTO DEL TOLIMA” </a:t>
            </a:r>
          </a:p>
          <a:p>
            <a:pPr algn="just"/>
            <a:endParaRPr lang="es-ES" dirty="0">
              <a:latin typeface="Sansita" panose="020B0604020202020204"/>
            </a:endParaRPr>
          </a:p>
          <a:p>
            <a:pPr algn="just"/>
            <a:r>
              <a:rPr lang="es-ES" dirty="0">
                <a:latin typeface="Sansita" panose="020B0604020202020204"/>
              </a:rPr>
              <a:t>El cual se encuentra para consulta en la Página Web de la Corporación.</a:t>
            </a:r>
            <a:endParaRPr lang="es-CO" dirty="0">
              <a:latin typeface="Sansita" panose="020B0604020202020204"/>
            </a:endParaRPr>
          </a:p>
        </p:txBody>
      </p:sp>
      <p:pic>
        <p:nvPicPr>
          <p:cNvPr id="11" name="Gráfico 10" descr="Círculo con flecha a la izquierda contorno">
            <a:extLst>
              <a:ext uri="{FF2B5EF4-FFF2-40B4-BE49-F238E27FC236}">
                <a16:creationId xmlns:a16="http://schemas.microsoft.com/office/drawing/2014/main" id="{73A5E2B2-F841-152F-EA24-4784573C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866" y="3020417"/>
            <a:ext cx="914400" cy="914400"/>
          </a:xfrm>
          <a:prstGeom prst="rect">
            <a:avLst/>
          </a:prstGeom>
        </p:spPr>
      </p:pic>
      <p:pic>
        <p:nvPicPr>
          <p:cNvPr id="14" name="Imagen 13" descr="Una captura de pantalla de un celular con texto&#10;&#10;Descripción generada automáticamente con confianza media">
            <a:extLst>
              <a:ext uri="{FF2B5EF4-FFF2-40B4-BE49-F238E27FC236}">
                <a16:creationId xmlns:a16="http://schemas.microsoft.com/office/drawing/2014/main" id="{5CA49878-5761-2BC9-75DA-BEA06FCB9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894" y="1788172"/>
            <a:ext cx="3120186" cy="4112351"/>
          </a:xfrm>
          <a:prstGeom prst="rect">
            <a:avLst/>
          </a:prstGeom>
        </p:spPr>
      </p:pic>
      <p:sp>
        <p:nvSpPr>
          <p:cNvPr id="15" name="Google Shape;1038;p35">
            <a:extLst>
              <a:ext uri="{FF2B5EF4-FFF2-40B4-BE49-F238E27FC236}">
                <a16:creationId xmlns:a16="http://schemas.microsoft.com/office/drawing/2014/main" id="{BE34BB75-3675-B6F8-46BC-3206385BED77}"/>
              </a:ext>
            </a:extLst>
          </p:cNvPr>
          <p:cNvSpPr/>
          <p:nvPr/>
        </p:nvSpPr>
        <p:spPr>
          <a:xfrm>
            <a:off x="10856753" y="399174"/>
            <a:ext cx="1251505" cy="120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053;p35">
            <a:extLst>
              <a:ext uri="{FF2B5EF4-FFF2-40B4-BE49-F238E27FC236}">
                <a16:creationId xmlns:a16="http://schemas.microsoft.com/office/drawing/2014/main" id="{68EC9B8D-67E4-AFB5-39D8-81C38E5F698A}"/>
              </a:ext>
            </a:extLst>
          </p:cNvPr>
          <p:cNvGrpSpPr/>
          <p:nvPr/>
        </p:nvGrpSpPr>
        <p:grpSpPr>
          <a:xfrm>
            <a:off x="11093669" y="640451"/>
            <a:ext cx="729012" cy="718008"/>
            <a:chOff x="2184988" y="2732034"/>
            <a:chExt cx="416282" cy="416591"/>
          </a:xfrm>
        </p:grpSpPr>
        <p:sp>
          <p:nvSpPr>
            <p:cNvPr id="17" name="Google Shape;1054;p35">
              <a:extLst>
                <a:ext uri="{FF2B5EF4-FFF2-40B4-BE49-F238E27FC236}">
                  <a16:creationId xmlns:a16="http://schemas.microsoft.com/office/drawing/2014/main" id="{53079D3D-798C-FC22-716B-42BD8517961B}"/>
                </a:ext>
              </a:extLst>
            </p:cNvPr>
            <p:cNvSpPr/>
            <p:nvPr/>
          </p:nvSpPr>
          <p:spPr>
            <a:xfrm>
              <a:off x="2184988" y="2732034"/>
              <a:ext cx="416282" cy="416591"/>
            </a:xfrm>
            <a:custGeom>
              <a:avLst/>
              <a:gdLst/>
              <a:ahLst/>
              <a:cxnLst/>
              <a:rect l="l" t="t" r="r" b="b"/>
              <a:pathLst>
                <a:path w="14813" h="14824" extrusionOk="0">
                  <a:moveTo>
                    <a:pt x="9609" y="869"/>
                  </a:moveTo>
                  <a:cubicBezTo>
                    <a:pt x="12002" y="869"/>
                    <a:pt x="13943" y="2822"/>
                    <a:pt x="13943" y="5215"/>
                  </a:cubicBezTo>
                  <a:cubicBezTo>
                    <a:pt x="13943" y="7608"/>
                    <a:pt x="12002" y="9549"/>
                    <a:pt x="9609" y="9549"/>
                  </a:cubicBezTo>
                  <a:cubicBezTo>
                    <a:pt x="7216" y="9549"/>
                    <a:pt x="5263" y="7608"/>
                    <a:pt x="5263" y="5215"/>
                  </a:cubicBezTo>
                  <a:cubicBezTo>
                    <a:pt x="5263" y="2822"/>
                    <a:pt x="7216" y="869"/>
                    <a:pt x="9609" y="869"/>
                  </a:cubicBezTo>
                  <a:close/>
                  <a:moveTo>
                    <a:pt x="4216" y="9989"/>
                  </a:moveTo>
                  <a:lnTo>
                    <a:pt x="4835" y="10597"/>
                  </a:lnTo>
                  <a:lnTo>
                    <a:pt x="4144" y="11287"/>
                  </a:lnTo>
                  <a:lnTo>
                    <a:pt x="3525" y="10680"/>
                  </a:lnTo>
                  <a:lnTo>
                    <a:pt x="4216" y="9989"/>
                  </a:lnTo>
                  <a:close/>
                  <a:moveTo>
                    <a:pt x="2918" y="11287"/>
                  </a:moveTo>
                  <a:lnTo>
                    <a:pt x="3525" y="11906"/>
                  </a:lnTo>
                  <a:lnTo>
                    <a:pt x="1834" y="13597"/>
                  </a:lnTo>
                  <a:lnTo>
                    <a:pt x="1227" y="12978"/>
                  </a:lnTo>
                  <a:lnTo>
                    <a:pt x="2918" y="11287"/>
                  </a:lnTo>
                  <a:close/>
                  <a:moveTo>
                    <a:pt x="9609" y="0"/>
                  </a:moveTo>
                  <a:cubicBezTo>
                    <a:pt x="6728" y="0"/>
                    <a:pt x="4394" y="2346"/>
                    <a:pt x="4394" y="5215"/>
                  </a:cubicBezTo>
                  <a:cubicBezTo>
                    <a:pt x="4394" y="6489"/>
                    <a:pt x="4859" y="7668"/>
                    <a:pt x="5632" y="8573"/>
                  </a:cubicBezTo>
                  <a:lnTo>
                    <a:pt x="4835" y="9370"/>
                  </a:lnTo>
                  <a:lnTo>
                    <a:pt x="4216" y="8763"/>
                  </a:lnTo>
                  <a:lnTo>
                    <a:pt x="1" y="12990"/>
                  </a:lnTo>
                  <a:lnTo>
                    <a:pt x="1834" y="14823"/>
                  </a:lnTo>
                  <a:lnTo>
                    <a:pt x="6061" y="10609"/>
                  </a:lnTo>
                  <a:lnTo>
                    <a:pt x="5442" y="9989"/>
                  </a:lnTo>
                  <a:lnTo>
                    <a:pt x="6240" y="9192"/>
                  </a:lnTo>
                  <a:cubicBezTo>
                    <a:pt x="7156" y="9966"/>
                    <a:pt x="8323" y="10430"/>
                    <a:pt x="9609" y="10430"/>
                  </a:cubicBezTo>
                  <a:cubicBezTo>
                    <a:pt x="12479" y="10430"/>
                    <a:pt x="14812" y="8084"/>
                    <a:pt x="14812" y="5215"/>
                  </a:cubicBezTo>
                  <a:cubicBezTo>
                    <a:pt x="14812" y="2346"/>
                    <a:pt x="12479" y="0"/>
                    <a:pt x="9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5;p35">
              <a:extLst>
                <a:ext uri="{FF2B5EF4-FFF2-40B4-BE49-F238E27FC236}">
                  <a16:creationId xmlns:a16="http://schemas.microsoft.com/office/drawing/2014/main" id="{F0043CF3-CA73-2C54-B31E-E4AD2D57F71F}"/>
                </a:ext>
              </a:extLst>
            </p:cNvPr>
            <p:cNvSpPr/>
            <p:nvPr/>
          </p:nvSpPr>
          <p:spPr>
            <a:xfrm>
              <a:off x="2418209" y="2842110"/>
              <a:ext cx="73291" cy="72954"/>
            </a:xfrm>
            <a:custGeom>
              <a:avLst/>
              <a:gdLst/>
              <a:ahLst/>
              <a:cxnLst/>
              <a:rect l="l" t="t" r="r" b="b"/>
              <a:pathLst>
                <a:path w="2608" h="2596" extrusionOk="0">
                  <a:moveTo>
                    <a:pt x="1310" y="857"/>
                  </a:moveTo>
                  <a:cubicBezTo>
                    <a:pt x="1548" y="857"/>
                    <a:pt x="1739" y="1060"/>
                    <a:pt x="1739" y="1298"/>
                  </a:cubicBezTo>
                  <a:cubicBezTo>
                    <a:pt x="1739" y="1536"/>
                    <a:pt x="1548" y="1727"/>
                    <a:pt x="1310" y="1727"/>
                  </a:cubicBezTo>
                  <a:cubicBezTo>
                    <a:pt x="1072" y="1727"/>
                    <a:pt x="870" y="1536"/>
                    <a:pt x="870" y="1298"/>
                  </a:cubicBezTo>
                  <a:cubicBezTo>
                    <a:pt x="870" y="1060"/>
                    <a:pt x="1072" y="857"/>
                    <a:pt x="1310" y="857"/>
                  </a:cubicBezTo>
                  <a:close/>
                  <a:moveTo>
                    <a:pt x="1310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2012"/>
                    <a:pt x="584" y="2596"/>
                    <a:pt x="1310" y="2596"/>
                  </a:cubicBezTo>
                  <a:cubicBezTo>
                    <a:pt x="2025" y="2596"/>
                    <a:pt x="2608" y="2012"/>
                    <a:pt x="2608" y="1298"/>
                  </a:cubicBezTo>
                  <a:cubicBezTo>
                    <a:pt x="2608" y="584"/>
                    <a:pt x="2025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6;p35">
              <a:extLst>
                <a:ext uri="{FF2B5EF4-FFF2-40B4-BE49-F238E27FC236}">
                  <a16:creationId xmlns:a16="http://schemas.microsoft.com/office/drawing/2014/main" id="{608A6D76-BD05-DB2F-A77A-5604B9412A44}"/>
                </a:ext>
              </a:extLst>
            </p:cNvPr>
            <p:cNvSpPr/>
            <p:nvPr/>
          </p:nvSpPr>
          <p:spPr>
            <a:xfrm>
              <a:off x="2342923" y="2793240"/>
              <a:ext cx="223865" cy="170695"/>
            </a:xfrm>
            <a:custGeom>
              <a:avLst/>
              <a:gdLst/>
              <a:ahLst/>
              <a:cxnLst/>
              <a:rect l="l" t="t" r="r" b="b"/>
              <a:pathLst>
                <a:path w="7966" h="6074" extrusionOk="0">
                  <a:moveTo>
                    <a:pt x="3989" y="870"/>
                  </a:moveTo>
                  <a:cubicBezTo>
                    <a:pt x="5323" y="870"/>
                    <a:pt x="6537" y="2442"/>
                    <a:pt x="6942" y="3037"/>
                  </a:cubicBezTo>
                  <a:cubicBezTo>
                    <a:pt x="6287" y="3990"/>
                    <a:pt x="5144" y="5204"/>
                    <a:pt x="3989" y="5204"/>
                  </a:cubicBezTo>
                  <a:cubicBezTo>
                    <a:pt x="2644" y="5204"/>
                    <a:pt x="1441" y="3632"/>
                    <a:pt x="1036" y="3037"/>
                  </a:cubicBezTo>
                  <a:cubicBezTo>
                    <a:pt x="1679" y="2085"/>
                    <a:pt x="2822" y="870"/>
                    <a:pt x="3989" y="870"/>
                  </a:cubicBezTo>
                  <a:close/>
                  <a:moveTo>
                    <a:pt x="3989" y="1"/>
                  </a:moveTo>
                  <a:cubicBezTo>
                    <a:pt x="1846" y="1"/>
                    <a:pt x="203" y="2704"/>
                    <a:pt x="143" y="2811"/>
                  </a:cubicBezTo>
                  <a:lnTo>
                    <a:pt x="1" y="3037"/>
                  </a:lnTo>
                  <a:lnTo>
                    <a:pt x="143" y="3251"/>
                  </a:lnTo>
                  <a:cubicBezTo>
                    <a:pt x="203" y="3370"/>
                    <a:pt x="1846" y="6073"/>
                    <a:pt x="3989" y="6073"/>
                  </a:cubicBezTo>
                  <a:cubicBezTo>
                    <a:pt x="6120" y="6073"/>
                    <a:pt x="7763" y="3370"/>
                    <a:pt x="7835" y="3251"/>
                  </a:cubicBezTo>
                  <a:lnTo>
                    <a:pt x="7966" y="3037"/>
                  </a:lnTo>
                  <a:lnTo>
                    <a:pt x="7835" y="2811"/>
                  </a:lnTo>
                  <a:cubicBezTo>
                    <a:pt x="7763" y="2704"/>
                    <a:pt x="6120" y="1"/>
                    <a:pt x="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84;p31">
            <a:extLst>
              <a:ext uri="{FF2B5EF4-FFF2-40B4-BE49-F238E27FC236}">
                <a16:creationId xmlns:a16="http://schemas.microsoft.com/office/drawing/2014/main" id="{450BF9FD-E5C4-6A0A-9CBE-C5720F612127}"/>
              </a:ext>
            </a:extLst>
          </p:cNvPr>
          <p:cNvSpPr/>
          <p:nvPr/>
        </p:nvSpPr>
        <p:spPr>
          <a:xfrm>
            <a:off x="10836331" y="1760300"/>
            <a:ext cx="1271927" cy="120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57150" dir="2400000" algn="bl" rotWithShape="0">
              <a:srgbClr val="918C7F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21" name="Google Shape;930;p31">
            <a:extLst>
              <a:ext uri="{FF2B5EF4-FFF2-40B4-BE49-F238E27FC236}">
                <a16:creationId xmlns:a16="http://schemas.microsoft.com/office/drawing/2014/main" id="{09E4345C-FB2E-D1B9-B033-2749DDD51E1A}"/>
              </a:ext>
            </a:extLst>
          </p:cNvPr>
          <p:cNvGrpSpPr/>
          <p:nvPr/>
        </p:nvGrpSpPr>
        <p:grpSpPr>
          <a:xfrm>
            <a:off x="11093669" y="1989442"/>
            <a:ext cx="785472" cy="783589"/>
            <a:chOff x="4402025" y="2760137"/>
            <a:chExt cx="370300" cy="396363"/>
          </a:xfrm>
        </p:grpSpPr>
        <p:sp>
          <p:nvSpPr>
            <p:cNvPr id="22" name="Google Shape;931;p31">
              <a:extLst>
                <a:ext uri="{FF2B5EF4-FFF2-40B4-BE49-F238E27FC236}">
                  <a16:creationId xmlns:a16="http://schemas.microsoft.com/office/drawing/2014/main" id="{F33F8116-71B1-F814-653C-26C6B5DE4356}"/>
                </a:ext>
              </a:extLst>
            </p:cNvPr>
            <p:cNvSpPr/>
            <p:nvPr/>
          </p:nvSpPr>
          <p:spPr>
            <a:xfrm>
              <a:off x="4402025" y="3069550"/>
              <a:ext cx="370300" cy="86950"/>
            </a:xfrm>
            <a:custGeom>
              <a:avLst/>
              <a:gdLst/>
              <a:ahLst/>
              <a:cxnLst/>
              <a:rect l="l" t="t" r="r" b="b"/>
              <a:pathLst>
                <a:path w="14812" h="3478" extrusionOk="0">
                  <a:moveTo>
                    <a:pt x="13074" y="870"/>
                  </a:moveTo>
                  <a:lnTo>
                    <a:pt x="13074" y="1739"/>
                  </a:lnTo>
                  <a:lnTo>
                    <a:pt x="8704" y="1739"/>
                  </a:lnTo>
                  <a:lnTo>
                    <a:pt x="8704" y="2608"/>
                  </a:lnTo>
                  <a:lnTo>
                    <a:pt x="6097" y="2608"/>
                  </a:lnTo>
                  <a:lnTo>
                    <a:pt x="6097" y="1739"/>
                  </a:lnTo>
                  <a:lnTo>
                    <a:pt x="1727" y="1739"/>
                  </a:lnTo>
                  <a:lnTo>
                    <a:pt x="1727" y="870"/>
                  </a:lnTo>
                  <a:lnTo>
                    <a:pt x="6537" y="870"/>
                  </a:lnTo>
                  <a:cubicBezTo>
                    <a:pt x="6775" y="870"/>
                    <a:pt x="6966" y="1060"/>
                    <a:pt x="6966" y="1298"/>
                  </a:cubicBezTo>
                  <a:lnTo>
                    <a:pt x="6966" y="1739"/>
                  </a:lnTo>
                  <a:lnTo>
                    <a:pt x="7835" y="1739"/>
                  </a:lnTo>
                  <a:lnTo>
                    <a:pt x="7835" y="1298"/>
                  </a:lnTo>
                  <a:cubicBezTo>
                    <a:pt x="7835" y="1060"/>
                    <a:pt x="8037" y="870"/>
                    <a:pt x="8275" y="870"/>
                  </a:cubicBezTo>
                  <a:close/>
                  <a:moveTo>
                    <a:pt x="858" y="1"/>
                  </a:moveTo>
                  <a:lnTo>
                    <a:pt x="858" y="1739"/>
                  </a:lnTo>
                  <a:lnTo>
                    <a:pt x="1" y="1739"/>
                  </a:lnTo>
                  <a:lnTo>
                    <a:pt x="1" y="2608"/>
                  </a:lnTo>
                  <a:lnTo>
                    <a:pt x="5239" y="2608"/>
                  </a:lnTo>
                  <a:lnTo>
                    <a:pt x="5239" y="3477"/>
                  </a:lnTo>
                  <a:lnTo>
                    <a:pt x="9573" y="3477"/>
                  </a:lnTo>
                  <a:lnTo>
                    <a:pt x="9573" y="2608"/>
                  </a:lnTo>
                  <a:lnTo>
                    <a:pt x="14812" y="2608"/>
                  </a:lnTo>
                  <a:lnTo>
                    <a:pt x="14812" y="1739"/>
                  </a:lnTo>
                  <a:lnTo>
                    <a:pt x="13943" y="1739"/>
                  </a:lnTo>
                  <a:lnTo>
                    <a:pt x="13943" y="1"/>
                  </a:lnTo>
                  <a:lnTo>
                    <a:pt x="8275" y="1"/>
                  </a:lnTo>
                  <a:cubicBezTo>
                    <a:pt x="7942" y="1"/>
                    <a:pt x="7632" y="132"/>
                    <a:pt x="7406" y="334"/>
                  </a:cubicBezTo>
                  <a:cubicBezTo>
                    <a:pt x="7168" y="132"/>
                    <a:pt x="6870" y="1"/>
                    <a:pt x="6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2;p31">
              <a:extLst>
                <a:ext uri="{FF2B5EF4-FFF2-40B4-BE49-F238E27FC236}">
                  <a16:creationId xmlns:a16="http://schemas.microsoft.com/office/drawing/2014/main" id="{883DD58D-5431-4C4A-DC97-D47E17626E58}"/>
                </a:ext>
              </a:extLst>
            </p:cNvPr>
            <p:cNvSpPr/>
            <p:nvPr/>
          </p:nvSpPr>
          <p:spPr>
            <a:xfrm>
              <a:off x="4489525" y="2760137"/>
              <a:ext cx="200350" cy="261800"/>
            </a:xfrm>
            <a:custGeom>
              <a:avLst/>
              <a:gdLst/>
              <a:ahLst/>
              <a:cxnLst/>
              <a:rect l="l" t="t" r="r" b="b"/>
              <a:pathLst>
                <a:path w="8014" h="10472" extrusionOk="0">
                  <a:moveTo>
                    <a:pt x="3895" y="864"/>
                  </a:moveTo>
                  <a:cubicBezTo>
                    <a:pt x="4020" y="864"/>
                    <a:pt x="4147" y="872"/>
                    <a:pt x="4275" y="887"/>
                  </a:cubicBezTo>
                  <a:cubicBezTo>
                    <a:pt x="5597" y="1042"/>
                    <a:pt x="6704" y="2101"/>
                    <a:pt x="6907" y="3411"/>
                  </a:cubicBezTo>
                  <a:cubicBezTo>
                    <a:pt x="7097" y="4685"/>
                    <a:pt x="6514" y="5911"/>
                    <a:pt x="5406" y="6542"/>
                  </a:cubicBezTo>
                  <a:cubicBezTo>
                    <a:pt x="5228" y="6638"/>
                    <a:pt x="5085" y="6781"/>
                    <a:pt x="4990" y="6935"/>
                  </a:cubicBezTo>
                  <a:lnTo>
                    <a:pt x="4335" y="6935"/>
                  </a:lnTo>
                  <a:lnTo>
                    <a:pt x="4335" y="5864"/>
                  </a:lnTo>
                  <a:lnTo>
                    <a:pt x="5645" y="5007"/>
                  </a:lnTo>
                  <a:lnTo>
                    <a:pt x="5645" y="3471"/>
                  </a:lnTo>
                  <a:lnTo>
                    <a:pt x="4775" y="3471"/>
                  </a:lnTo>
                  <a:lnTo>
                    <a:pt x="4775" y="4542"/>
                  </a:lnTo>
                  <a:lnTo>
                    <a:pt x="3906" y="5114"/>
                  </a:lnTo>
                  <a:lnTo>
                    <a:pt x="3037" y="4542"/>
                  </a:lnTo>
                  <a:lnTo>
                    <a:pt x="3037" y="3471"/>
                  </a:lnTo>
                  <a:lnTo>
                    <a:pt x="2168" y="3471"/>
                  </a:lnTo>
                  <a:lnTo>
                    <a:pt x="2168" y="5007"/>
                  </a:lnTo>
                  <a:lnTo>
                    <a:pt x="3478" y="5864"/>
                  </a:lnTo>
                  <a:lnTo>
                    <a:pt x="3478" y="6935"/>
                  </a:lnTo>
                  <a:lnTo>
                    <a:pt x="2823" y="6935"/>
                  </a:lnTo>
                  <a:cubicBezTo>
                    <a:pt x="2716" y="6781"/>
                    <a:pt x="2585" y="6650"/>
                    <a:pt x="2406" y="6542"/>
                  </a:cubicBezTo>
                  <a:cubicBezTo>
                    <a:pt x="1454" y="6007"/>
                    <a:pt x="870" y="4995"/>
                    <a:pt x="870" y="3899"/>
                  </a:cubicBezTo>
                  <a:cubicBezTo>
                    <a:pt x="870" y="2258"/>
                    <a:pt x="2193" y="864"/>
                    <a:pt x="3895" y="864"/>
                  </a:cubicBezTo>
                  <a:close/>
                  <a:moveTo>
                    <a:pt x="4775" y="7805"/>
                  </a:moveTo>
                  <a:lnTo>
                    <a:pt x="4775" y="9602"/>
                  </a:lnTo>
                  <a:lnTo>
                    <a:pt x="3037" y="9602"/>
                  </a:lnTo>
                  <a:lnTo>
                    <a:pt x="3037" y="7805"/>
                  </a:lnTo>
                  <a:close/>
                  <a:moveTo>
                    <a:pt x="3898" y="1"/>
                  </a:moveTo>
                  <a:cubicBezTo>
                    <a:pt x="1745" y="1"/>
                    <a:pt x="1" y="1749"/>
                    <a:pt x="1" y="3899"/>
                  </a:cubicBezTo>
                  <a:cubicBezTo>
                    <a:pt x="1" y="5304"/>
                    <a:pt x="763" y="6614"/>
                    <a:pt x="1977" y="7304"/>
                  </a:cubicBezTo>
                  <a:cubicBezTo>
                    <a:pt x="2096" y="7364"/>
                    <a:pt x="2168" y="7507"/>
                    <a:pt x="2168" y="7662"/>
                  </a:cubicBezTo>
                  <a:lnTo>
                    <a:pt x="2168" y="10472"/>
                  </a:lnTo>
                  <a:lnTo>
                    <a:pt x="5645" y="10472"/>
                  </a:lnTo>
                  <a:lnTo>
                    <a:pt x="5645" y="7662"/>
                  </a:lnTo>
                  <a:cubicBezTo>
                    <a:pt x="5645" y="7507"/>
                    <a:pt x="5716" y="7364"/>
                    <a:pt x="5835" y="7304"/>
                  </a:cubicBezTo>
                  <a:cubicBezTo>
                    <a:pt x="7252" y="6495"/>
                    <a:pt x="8014" y="4911"/>
                    <a:pt x="7764" y="3280"/>
                  </a:cubicBezTo>
                  <a:cubicBezTo>
                    <a:pt x="7502" y="1578"/>
                    <a:pt x="6085" y="220"/>
                    <a:pt x="4382" y="30"/>
                  </a:cubicBezTo>
                  <a:cubicBezTo>
                    <a:pt x="4219" y="10"/>
                    <a:pt x="405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933;p31">
              <a:extLst>
                <a:ext uri="{FF2B5EF4-FFF2-40B4-BE49-F238E27FC236}">
                  <a16:creationId xmlns:a16="http://schemas.microsoft.com/office/drawing/2014/main" id="{D31150F8-303D-8C2C-303D-A0501F902A82}"/>
                </a:ext>
              </a:extLst>
            </p:cNvPr>
            <p:cNvSpPr/>
            <p:nvPr/>
          </p:nvSpPr>
          <p:spPr>
            <a:xfrm>
              <a:off x="4440425" y="2933825"/>
              <a:ext cx="48550" cy="40500"/>
            </a:xfrm>
            <a:custGeom>
              <a:avLst/>
              <a:gdLst/>
              <a:ahLst/>
              <a:cxnLst/>
              <a:rect l="l" t="t" r="r" b="b"/>
              <a:pathLst>
                <a:path w="1942" h="1620" extrusionOk="0">
                  <a:moveTo>
                    <a:pt x="1513" y="0"/>
                  </a:moveTo>
                  <a:lnTo>
                    <a:pt x="0" y="870"/>
                  </a:lnTo>
                  <a:lnTo>
                    <a:pt x="441" y="1620"/>
                  </a:lnTo>
                  <a:lnTo>
                    <a:pt x="1941" y="75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4;p31">
              <a:extLst>
                <a:ext uri="{FF2B5EF4-FFF2-40B4-BE49-F238E27FC236}">
                  <a16:creationId xmlns:a16="http://schemas.microsoft.com/office/drawing/2014/main" id="{7DDAAD13-F8EF-8AF8-D097-B7C4129F7EA5}"/>
                </a:ext>
              </a:extLst>
            </p:cNvPr>
            <p:cNvSpPr/>
            <p:nvPr/>
          </p:nvSpPr>
          <p:spPr>
            <a:xfrm>
              <a:off x="4685100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1501" y="1"/>
                  </a:moveTo>
                  <a:lnTo>
                    <a:pt x="0" y="870"/>
                  </a:lnTo>
                  <a:lnTo>
                    <a:pt x="429" y="1620"/>
                  </a:lnTo>
                  <a:lnTo>
                    <a:pt x="1929" y="751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5;p31">
              <a:extLst>
                <a:ext uri="{FF2B5EF4-FFF2-40B4-BE49-F238E27FC236}">
                  <a16:creationId xmlns:a16="http://schemas.microsoft.com/office/drawing/2014/main" id="{DE399EEB-9DA6-DF6F-C56C-F714D36F344D}"/>
                </a:ext>
              </a:extLst>
            </p:cNvPr>
            <p:cNvSpPr/>
            <p:nvPr/>
          </p:nvSpPr>
          <p:spPr>
            <a:xfrm>
              <a:off x="4440725" y="2792725"/>
              <a:ext cx="48250" cy="40525"/>
            </a:xfrm>
            <a:custGeom>
              <a:avLst/>
              <a:gdLst/>
              <a:ahLst/>
              <a:cxnLst/>
              <a:rect l="l" t="t" r="r" b="b"/>
              <a:pathLst>
                <a:path w="1930" h="1621" extrusionOk="0">
                  <a:moveTo>
                    <a:pt x="429" y="1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6;p31">
              <a:extLst>
                <a:ext uri="{FF2B5EF4-FFF2-40B4-BE49-F238E27FC236}">
                  <a16:creationId xmlns:a16="http://schemas.microsoft.com/office/drawing/2014/main" id="{1677AE7B-2CC5-BDE9-EF5B-32DD7537969E}"/>
                </a:ext>
              </a:extLst>
            </p:cNvPr>
            <p:cNvSpPr/>
            <p:nvPr/>
          </p:nvSpPr>
          <p:spPr>
            <a:xfrm>
              <a:off x="4685100" y="2933825"/>
              <a:ext cx="48250" cy="40500"/>
            </a:xfrm>
            <a:custGeom>
              <a:avLst/>
              <a:gdLst/>
              <a:ahLst/>
              <a:cxnLst/>
              <a:rect l="l" t="t" r="r" b="b"/>
              <a:pathLst>
                <a:path w="1930" h="1620" extrusionOk="0">
                  <a:moveTo>
                    <a:pt x="429" y="0"/>
                  </a:moveTo>
                  <a:lnTo>
                    <a:pt x="0" y="751"/>
                  </a:lnTo>
                  <a:lnTo>
                    <a:pt x="1501" y="1620"/>
                  </a:lnTo>
                  <a:lnTo>
                    <a:pt x="1929" y="87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7;p31">
              <a:extLst>
                <a:ext uri="{FF2B5EF4-FFF2-40B4-BE49-F238E27FC236}">
                  <a16:creationId xmlns:a16="http://schemas.microsoft.com/office/drawing/2014/main" id="{FB952205-F2BD-77DB-B20B-5A0768EC4EE8}"/>
                </a:ext>
              </a:extLst>
            </p:cNvPr>
            <p:cNvSpPr/>
            <p:nvPr/>
          </p:nvSpPr>
          <p:spPr>
            <a:xfrm>
              <a:off x="4424350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8;p31">
              <a:extLst>
                <a:ext uri="{FF2B5EF4-FFF2-40B4-BE49-F238E27FC236}">
                  <a16:creationId xmlns:a16="http://schemas.microsoft.com/office/drawing/2014/main" id="{52BB9624-4536-4D5A-3D7E-F0AA5ABFF99C}"/>
                </a:ext>
              </a:extLst>
            </p:cNvPr>
            <p:cNvSpPr/>
            <p:nvPr/>
          </p:nvSpPr>
          <p:spPr>
            <a:xfrm>
              <a:off x="4706525" y="2872800"/>
              <a:ext cx="43475" cy="21750"/>
            </a:xfrm>
            <a:custGeom>
              <a:avLst/>
              <a:gdLst/>
              <a:ahLst/>
              <a:cxnLst/>
              <a:rect l="l" t="t" r="r" b="b"/>
              <a:pathLst>
                <a:path w="1739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739" y="870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817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2349</Words>
  <Application>Microsoft Office PowerPoint</Application>
  <PresentationFormat>Panorámica</PresentationFormat>
  <Paragraphs>577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Sansita</vt:lpstr>
      <vt:lpstr>Segoe UI Variable Text Semiligh</vt:lpstr>
      <vt:lpstr>Wingdings</vt:lpstr>
      <vt:lpstr>Tema de Office</vt:lpstr>
      <vt:lpstr>METAS DE CARGA CONTAMINANTE Y  SANEAMIENTO DE VERTIMIENTOS DEPARTAMENTO DEL TOLIMA QUINQUENIO 2025-2029 </vt:lpstr>
      <vt:lpstr>ITINERARIO</vt:lpstr>
      <vt:lpstr>OBJETIVOS</vt:lpstr>
      <vt:lpstr>NORMATIVIDAD</vt:lpstr>
      <vt:lpstr>ANTECEDENTES -  FASE 1 - PROCESO  CONSULTA</vt:lpstr>
      <vt:lpstr>ANTECEDENTES -  FASE 2 - PROPUESTA GLOBAL</vt:lpstr>
      <vt:lpstr>ANTECEDENTES -  FASE 3 – PROPUESTA DEFINITIVA</vt:lpstr>
      <vt:lpstr>ANTECEDENTES -  FASE 4 – DEFINICIÓN DE META</vt:lpstr>
      <vt:lpstr>4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6</vt:lpstr>
      <vt:lpstr>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Paola Gutiérrez Otálora</cp:lastModifiedBy>
  <cp:revision>41</cp:revision>
  <dcterms:created xsi:type="dcterms:W3CDTF">2022-05-03T14:25:21Z</dcterms:created>
  <dcterms:modified xsi:type="dcterms:W3CDTF">2024-08-13T18:55:24Z</dcterms:modified>
</cp:coreProperties>
</file>