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448" r:id="rId2"/>
    <p:sldId id="451" r:id="rId3"/>
    <p:sldId id="450" r:id="rId4"/>
    <p:sldId id="472" r:id="rId5"/>
    <p:sldId id="481" r:id="rId6"/>
    <p:sldId id="478" r:id="rId7"/>
    <p:sldId id="480" r:id="rId8"/>
    <p:sldId id="455" r:id="rId9"/>
    <p:sldId id="479" r:id="rId10"/>
    <p:sldId id="454" r:id="rId1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AC3EDB-A1F4-476A-A670-C801881BCB76}" type="doc">
      <dgm:prSet loTypeId="urn:microsoft.com/office/officeart/2005/8/layout/hProcess10" loCatId="picture" qsTypeId="urn:microsoft.com/office/officeart/2005/8/quickstyle/simple1" qsCatId="simple" csTypeId="urn:microsoft.com/office/officeart/2005/8/colors/accent1_2" csCatId="accent1" phldr="1"/>
      <dgm:spPr/>
      <dgm:t>
        <a:bodyPr/>
        <a:lstStyle/>
        <a:p>
          <a:endParaRPr lang="es-CO"/>
        </a:p>
      </dgm:t>
    </dgm:pt>
    <dgm:pt modelId="{44810CFF-2535-44BD-9D6D-F0B3A360C80E}">
      <dgm:prSet phldrT="[Texto]"/>
      <dgm:spPr>
        <a:solidFill>
          <a:schemeClr val="accent6">
            <a:lumMod val="60000"/>
            <a:lumOff val="40000"/>
          </a:schemeClr>
        </a:solidFill>
      </dgm:spPr>
      <dgm:t>
        <a:bodyPr/>
        <a:lstStyle/>
        <a:p>
          <a:r>
            <a:rPr lang="es-ES" b="0" dirty="0">
              <a:solidFill>
                <a:schemeClr val="tx1"/>
              </a:solidFill>
            </a:rPr>
            <a:t>Caída de Persona</a:t>
          </a:r>
          <a:endParaRPr lang="es-CO" b="0" dirty="0">
            <a:solidFill>
              <a:schemeClr val="tx1"/>
            </a:solidFill>
          </a:endParaRPr>
        </a:p>
      </dgm:t>
    </dgm:pt>
    <dgm:pt modelId="{AED9FFA4-50D3-4B9B-B1E0-7C22F40E34D8}" type="parTrans" cxnId="{0C4A1C17-BEC3-4CC1-BA8D-C536C596B3C3}">
      <dgm:prSet/>
      <dgm:spPr/>
      <dgm:t>
        <a:bodyPr/>
        <a:lstStyle/>
        <a:p>
          <a:endParaRPr lang="es-CO"/>
        </a:p>
      </dgm:t>
    </dgm:pt>
    <dgm:pt modelId="{5131A825-1FA8-495C-9965-360A7AC41038}" type="sibTrans" cxnId="{0C4A1C17-BEC3-4CC1-BA8D-C536C596B3C3}">
      <dgm:prSet/>
      <dgm:spPr>
        <a:solidFill>
          <a:srgbClr val="00B050"/>
        </a:solidFill>
      </dgm:spPr>
      <dgm:t>
        <a:bodyPr/>
        <a:lstStyle/>
        <a:p>
          <a:endParaRPr lang="es-CO"/>
        </a:p>
      </dgm:t>
    </dgm:pt>
    <dgm:pt modelId="{FAC900AB-7B78-4CA3-8B61-1893FA61065C}">
      <dgm:prSet phldrT="[Texto]"/>
      <dgm:spPr>
        <a:solidFill>
          <a:schemeClr val="accent6">
            <a:lumMod val="60000"/>
            <a:lumOff val="40000"/>
          </a:schemeClr>
        </a:solidFill>
      </dgm:spPr>
      <dgm:t>
        <a:bodyPr/>
        <a:lstStyle/>
        <a:p>
          <a:r>
            <a:rPr lang="es-ES" b="0" dirty="0">
              <a:solidFill>
                <a:schemeClr val="tx1"/>
              </a:solidFill>
            </a:rPr>
            <a:t>Sobreesfuerzo, esfuerzo excesivo, o falso o movimiento</a:t>
          </a:r>
          <a:endParaRPr lang="es-CO" b="0" dirty="0">
            <a:solidFill>
              <a:schemeClr val="tx1"/>
            </a:solidFill>
          </a:endParaRPr>
        </a:p>
      </dgm:t>
    </dgm:pt>
    <dgm:pt modelId="{D06BD3A5-DAAE-41D0-9D3A-47D6329FA4F9}" type="parTrans" cxnId="{66C96C0F-E3C7-406B-88F9-119F35F5BE2D}">
      <dgm:prSet/>
      <dgm:spPr/>
      <dgm:t>
        <a:bodyPr/>
        <a:lstStyle/>
        <a:p>
          <a:endParaRPr lang="es-CO"/>
        </a:p>
      </dgm:t>
    </dgm:pt>
    <dgm:pt modelId="{65A4D492-562C-42A0-A884-A41562F3BF1C}" type="sibTrans" cxnId="{66C96C0F-E3C7-406B-88F9-119F35F5BE2D}">
      <dgm:prSet/>
      <dgm:spPr>
        <a:solidFill>
          <a:srgbClr val="00B050"/>
        </a:solidFill>
      </dgm:spPr>
      <dgm:t>
        <a:bodyPr/>
        <a:lstStyle/>
        <a:p>
          <a:endParaRPr lang="es-CO"/>
        </a:p>
      </dgm:t>
    </dgm:pt>
    <dgm:pt modelId="{32478B48-8459-4330-BA2C-69CE6DF80E10}">
      <dgm:prSet phldrT="[Texto]"/>
      <dgm:spPr>
        <a:solidFill>
          <a:schemeClr val="accent6">
            <a:lumMod val="60000"/>
            <a:lumOff val="40000"/>
          </a:schemeClr>
        </a:solidFill>
      </dgm:spPr>
      <dgm:t>
        <a:bodyPr/>
        <a:lstStyle/>
        <a:p>
          <a:r>
            <a:rPr lang="es-ES" b="0" dirty="0">
              <a:solidFill>
                <a:schemeClr val="tx1"/>
              </a:solidFill>
            </a:rPr>
            <a:t>Mordeduras</a:t>
          </a:r>
          <a:endParaRPr lang="es-CO" b="0" dirty="0">
            <a:solidFill>
              <a:schemeClr val="tx1"/>
            </a:solidFill>
          </a:endParaRPr>
        </a:p>
      </dgm:t>
    </dgm:pt>
    <dgm:pt modelId="{73AD537A-E8BB-4011-969E-5B08E0706796}" type="parTrans" cxnId="{A08BF46B-451A-4A2E-BC92-37BA6A0E1585}">
      <dgm:prSet/>
      <dgm:spPr/>
      <dgm:t>
        <a:bodyPr/>
        <a:lstStyle/>
        <a:p>
          <a:endParaRPr lang="es-CO"/>
        </a:p>
      </dgm:t>
    </dgm:pt>
    <dgm:pt modelId="{C9FFA28A-8FA3-44FF-9C7E-BD33ED721DCA}" type="sibTrans" cxnId="{A08BF46B-451A-4A2E-BC92-37BA6A0E1585}">
      <dgm:prSet/>
      <dgm:spPr>
        <a:solidFill>
          <a:srgbClr val="00B050"/>
        </a:solidFill>
      </dgm:spPr>
      <dgm:t>
        <a:bodyPr/>
        <a:lstStyle/>
        <a:p>
          <a:endParaRPr lang="es-CO"/>
        </a:p>
      </dgm:t>
    </dgm:pt>
    <dgm:pt modelId="{2C4697A7-648C-4476-BF38-DD99AA62FA5E}">
      <dgm:prSet/>
      <dgm:spPr>
        <a:solidFill>
          <a:schemeClr val="accent6">
            <a:lumMod val="60000"/>
            <a:lumOff val="40000"/>
          </a:schemeClr>
        </a:solidFill>
      </dgm:spPr>
      <dgm:t>
        <a:bodyPr/>
        <a:lstStyle/>
        <a:p>
          <a:r>
            <a:rPr lang="es-ES" b="0" dirty="0">
              <a:solidFill>
                <a:schemeClr val="tx1"/>
              </a:solidFill>
            </a:rPr>
            <a:t>Golpe, pisada, choque</a:t>
          </a:r>
          <a:endParaRPr lang="es-CO" b="0" dirty="0">
            <a:solidFill>
              <a:schemeClr val="tx1"/>
            </a:solidFill>
          </a:endParaRPr>
        </a:p>
      </dgm:t>
    </dgm:pt>
    <dgm:pt modelId="{0CFE9F06-4D39-40AC-89B5-58E81D794953}" type="parTrans" cxnId="{50883D65-52E9-45D3-A707-0BA3C65346E5}">
      <dgm:prSet/>
      <dgm:spPr/>
      <dgm:t>
        <a:bodyPr/>
        <a:lstStyle/>
        <a:p>
          <a:endParaRPr lang="es-CO"/>
        </a:p>
      </dgm:t>
    </dgm:pt>
    <dgm:pt modelId="{715DD9D6-D176-462F-B132-EDBFAC8ED8B8}" type="sibTrans" cxnId="{50883D65-52E9-45D3-A707-0BA3C65346E5}">
      <dgm:prSet custScaleX="124579" custLinFactY="-113646" custLinFactNeighborX="-98603" custLinFactNeighborY="-200000"/>
      <dgm:spPr>
        <a:solidFill>
          <a:srgbClr val="00B050"/>
        </a:solidFill>
      </dgm:spPr>
      <dgm:t>
        <a:bodyPr/>
        <a:lstStyle/>
        <a:p>
          <a:endParaRPr lang="es-CO"/>
        </a:p>
      </dgm:t>
    </dgm:pt>
    <dgm:pt modelId="{AAE2EEFB-0675-4FE9-AB7E-A37A25929CE9}" type="pres">
      <dgm:prSet presAssocID="{5AAC3EDB-A1F4-476A-A670-C801881BCB76}" presName="Name0" presStyleCnt="0">
        <dgm:presLayoutVars>
          <dgm:dir/>
          <dgm:resizeHandles val="exact"/>
        </dgm:presLayoutVars>
      </dgm:prSet>
      <dgm:spPr/>
      <dgm:t>
        <a:bodyPr/>
        <a:lstStyle/>
        <a:p>
          <a:endParaRPr lang="es-ES"/>
        </a:p>
      </dgm:t>
    </dgm:pt>
    <dgm:pt modelId="{C6A4CF72-87A3-4D28-9E46-82DAD42AD561}" type="pres">
      <dgm:prSet presAssocID="{44810CFF-2535-44BD-9D6D-F0B3A360C80E}" presName="composite" presStyleCnt="0"/>
      <dgm:spPr/>
    </dgm:pt>
    <dgm:pt modelId="{F27ACD0A-FB56-4211-BF30-54E4A79F1D8F}" type="pres">
      <dgm:prSet presAssocID="{44810CFF-2535-44BD-9D6D-F0B3A360C80E}" presName="imagSh" presStyleLbl="bgImgPlace1" presStyleIdx="0" presStyleCnt="4" custLinFactNeighborX="47774" custLinFactNeighborY="75967"/>
      <dgm:spPr>
        <a:solidFill>
          <a:schemeClr val="accent6">
            <a:lumMod val="75000"/>
          </a:schemeClr>
        </a:solidFill>
      </dgm:spPr>
    </dgm:pt>
    <dgm:pt modelId="{490EB2D5-BCED-4780-8918-DAD268FA6E9F}" type="pres">
      <dgm:prSet presAssocID="{44810CFF-2535-44BD-9D6D-F0B3A360C80E}" presName="txNode" presStyleLbl="node1" presStyleIdx="0" presStyleCnt="4" custScaleX="95002" custScaleY="96812" custLinFactNeighborX="13947" custLinFactNeighborY="-62150">
        <dgm:presLayoutVars>
          <dgm:bulletEnabled val="1"/>
        </dgm:presLayoutVars>
      </dgm:prSet>
      <dgm:spPr/>
      <dgm:t>
        <a:bodyPr/>
        <a:lstStyle/>
        <a:p>
          <a:endParaRPr lang="es-ES"/>
        </a:p>
      </dgm:t>
    </dgm:pt>
    <dgm:pt modelId="{C13D52E8-3943-480C-A356-9CA67677046D}" type="pres">
      <dgm:prSet presAssocID="{5131A825-1FA8-495C-9965-360A7AC41038}" presName="sibTrans" presStyleLbl="sibTrans2D1" presStyleIdx="0" presStyleCnt="3" custScaleX="217627" custLinFactX="-55907" custLinFactY="-110821" custLinFactNeighborX="-100000" custLinFactNeighborY="-200000"/>
      <dgm:spPr/>
      <dgm:t>
        <a:bodyPr/>
        <a:lstStyle/>
        <a:p>
          <a:endParaRPr lang="es-ES"/>
        </a:p>
      </dgm:t>
    </dgm:pt>
    <dgm:pt modelId="{C40063D5-00D4-48F7-8674-57F8A4CC7AA2}" type="pres">
      <dgm:prSet presAssocID="{5131A825-1FA8-495C-9965-360A7AC41038}" presName="connTx" presStyleLbl="sibTrans2D1" presStyleIdx="0" presStyleCnt="3"/>
      <dgm:spPr/>
      <dgm:t>
        <a:bodyPr/>
        <a:lstStyle/>
        <a:p>
          <a:endParaRPr lang="es-ES"/>
        </a:p>
      </dgm:t>
    </dgm:pt>
    <dgm:pt modelId="{3C94CD10-FA7F-4C09-A28E-193E14C79771}" type="pres">
      <dgm:prSet presAssocID="{FAC900AB-7B78-4CA3-8B61-1893FA61065C}" presName="composite" presStyleCnt="0"/>
      <dgm:spPr/>
    </dgm:pt>
    <dgm:pt modelId="{99AB14B3-9544-4149-A44D-BD9B5951E9E3}" type="pres">
      <dgm:prSet presAssocID="{FAC900AB-7B78-4CA3-8B61-1893FA61065C}" presName="imagSh" presStyleLbl="bgImgPlace1" presStyleIdx="1" presStyleCnt="4" custLinFactNeighborX="29974" custLinFactNeighborY="72755"/>
      <dgm:spPr>
        <a:solidFill>
          <a:schemeClr val="accent6">
            <a:lumMod val="75000"/>
          </a:schemeClr>
        </a:solidFill>
      </dgm:spPr>
    </dgm:pt>
    <dgm:pt modelId="{7568BCBF-389D-4CCE-8B2F-1BE231BE2E66}" type="pres">
      <dgm:prSet presAssocID="{FAC900AB-7B78-4CA3-8B61-1893FA61065C}" presName="txNode" presStyleLbl="node1" presStyleIdx="1" presStyleCnt="4" custScaleX="96261" custScaleY="94870" custLinFactNeighborX="-5495" custLinFactNeighborY="-61426">
        <dgm:presLayoutVars>
          <dgm:bulletEnabled val="1"/>
        </dgm:presLayoutVars>
      </dgm:prSet>
      <dgm:spPr/>
      <dgm:t>
        <a:bodyPr/>
        <a:lstStyle/>
        <a:p>
          <a:endParaRPr lang="es-ES"/>
        </a:p>
      </dgm:t>
    </dgm:pt>
    <dgm:pt modelId="{24162BB0-3945-4CF0-8133-31D13D75D15B}" type="pres">
      <dgm:prSet presAssocID="{65A4D492-562C-42A0-A884-A41562F3BF1C}" presName="sibTrans" presStyleLbl="sibTrans2D1" presStyleIdx="1" presStyleCnt="3" custScaleX="182554" custLinFactX="-31824" custLinFactY="-116397" custLinFactNeighborX="-100000" custLinFactNeighborY="-200000"/>
      <dgm:spPr/>
      <dgm:t>
        <a:bodyPr/>
        <a:lstStyle/>
        <a:p>
          <a:endParaRPr lang="es-ES"/>
        </a:p>
      </dgm:t>
    </dgm:pt>
    <dgm:pt modelId="{D12E8E3A-FEA2-4854-8482-9E50E7764361}" type="pres">
      <dgm:prSet presAssocID="{65A4D492-562C-42A0-A884-A41562F3BF1C}" presName="connTx" presStyleLbl="sibTrans2D1" presStyleIdx="1" presStyleCnt="3"/>
      <dgm:spPr/>
      <dgm:t>
        <a:bodyPr/>
        <a:lstStyle/>
        <a:p>
          <a:endParaRPr lang="es-ES"/>
        </a:p>
      </dgm:t>
    </dgm:pt>
    <dgm:pt modelId="{23E58E70-B657-412A-80EC-E5CFF2FE4532}" type="pres">
      <dgm:prSet presAssocID="{32478B48-8459-4330-BA2C-69CE6DF80E10}" presName="composite" presStyleCnt="0"/>
      <dgm:spPr/>
    </dgm:pt>
    <dgm:pt modelId="{36F38CCA-31AE-46C4-96F4-514476004F01}" type="pres">
      <dgm:prSet presAssocID="{32478B48-8459-4330-BA2C-69CE6DF80E10}" presName="imagSh" presStyleLbl="bgImgPlace1" presStyleIdx="2" presStyleCnt="4" custLinFactNeighborX="17814" custLinFactNeighborY="73389"/>
      <dgm:spPr>
        <a:solidFill>
          <a:schemeClr val="accent6">
            <a:lumMod val="75000"/>
          </a:schemeClr>
        </a:solidFill>
      </dgm:spPr>
    </dgm:pt>
    <dgm:pt modelId="{31F557EB-DB7B-4AFC-A496-CBED8D223A68}" type="pres">
      <dgm:prSet presAssocID="{32478B48-8459-4330-BA2C-69CE6DF80E10}" presName="txNode" presStyleLbl="node1" presStyleIdx="2" presStyleCnt="4" custScaleX="98158" custScaleY="95562" custLinFactNeighborX="-17765" custLinFactNeighborY="-61913">
        <dgm:presLayoutVars>
          <dgm:bulletEnabled val="1"/>
        </dgm:presLayoutVars>
      </dgm:prSet>
      <dgm:spPr/>
      <dgm:t>
        <a:bodyPr/>
        <a:lstStyle/>
        <a:p>
          <a:endParaRPr lang="es-ES"/>
        </a:p>
      </dgm:t>
    </dgm:pt>
    <dgm:pt modelId="{0DA27C06-222B-4429-BB0B-2FFDD5E3916A}" type="pres">
      <dgm:prSet presAssocID="{C9FFA28A-8FA3-44FF-9C7E-BD33ED721DCA}" presName="sibTrans" presStyleLbl="sibTrans2D1" presStyleIdx="2" presStyleCnt="3" custScaleX="172271" custScaleY="91924" custLinFactX="-37875" custLinFactY="-119398" custLinFactNeighborX="-100000" custLinFactNeighborY="-200000"/>
      <dgm:spPr/>
      <dgm:t>
        <a:bodyPr/>
        <a:lstStyle/>
        <a:p>
          <a:endParaRPr lang="es-ES"/>
        </a:p>
      </dgm:t>
    </dgm:pt>
    <dgm:pt modelId="{EAB25607-A412-4F47-B531-0B97F51F6F03}" type="pres">
      <dgm:prSet presAssocID="{C9FFA28A-8FA3-44FF-9C7E-BD33ED721DCA}" presName="connTx" presStyleLbl="sibTrans2D1" presStyleIdx="2" presStyleCnt="3"/>
      <dgm:spPr/>
      <dgm:t>
        <a:bodyPr/>
        <a:lstStyle/>
        <a:p>
          <a:endParaRPr lang="es-ES"/>
        </a:p>
      </dgm:t>
    </dgm:pt>
    <dgm:pt modelId="{929DCF91-9902-4FC4-99F1-A0B157788EE6}" type="pres">
      <dgm:prSet presAssocID="{2C4697A7-648C-4476-BF38-DD99AA62FA5E}" presName="composite" presStyleCnt="0"/>
      <dgm:spPr/>
    </dgm:pt>
    <dgm:pt modelId="{2EBC55FD-8385-4D83-9EE9-57A7AE33616D}" type="pres">
      <dgm:prSet presAssocID="{2C4697A7-648C-4476-BF38-DD99AA62FA5E}" presName="imagSh" presStyleLbl="bgImgPlace1" presStyleIdx="3" presStyleCnt="4" custScaleX="102615" custScaleY="97358" custLinFactNeighborX="5361" custLinFactNeighborY="80509"/>
      <dgm:spPr>
        <a:solidFill>
          <a:schemeClr val="accent6">
            <a:lumMod val="75000"/>
          </a:schemeClr>
        </a:solidFill>
      </dgm:spPr>
    </dgm:pt>
    <dgm:pt modelId="{28FB8F0B-AEF6-48CF-9472-5A4E749AA818}" type="pres">
      <dgm:prSet presAssocID="{2C4697A7-648C-4476-BF38-DD99AA62FA5E}" presName="txNode" presStyleLbl="node1" presStyleIdx="3" presStyleCnt="4" custScaleX="99809" custScaleY="95946" custLinFactNeighborX="-29995" custLinFactNeighborY="-63254">
        <dgm:presLayoutVars>
          <dgm:bulletEnabled val="1"/>
        </dgm:presLayoutVars>
      </dgm:prSet>
      <dgm:spPr/>
      <dgm:t>
        <a:bodyPr/>
        <a:lstStyle/>
        <a:p>
          <a:endParaRPr lang="es-ES"/>
        </a:p>
      </dgm:t>
    </dgm:pt>
  </dgm:ptLst>
  <dgm:cxnLst>
    <dgm:cxn modelId="{EE59A116-5679-4980-9029-43E7A38D59FA}" type="presOf" srcId="{65A4D492-562C-42A0-A884-A41562F3BF1C}" destId="{24162BB0-3945-4CF0-8133-31D13D75D15B}" srcOrd="0" destOrd="0" presId="urn:microsoft.com/office/officeart/2005/8/layout/hProcess10"/>
    <dgm:cxn modelId="{66C96C0F-E3C7-406B-88F9-119F35F5BE2D}" srcId="{5AAC3EDB-A1F4-476A-A670-C801881BCB76}" destId="{FAC900AB-7B78-4CA3-8B61-1893FA61065C}" srcOrd="1" destOrd="0" parTransId="{D06BD3A5-DAAE-41D0-9D3A-47D6329FA4F9}" sibTransId="{65A4D492-562C-42A0-A884-A41562F3BF1C}"/>
    <dgm:cxn modelId="{BA5B935D-BCBB-48D2-8AC3-E5A26843269F}" type="presOf" srcId="{FAC900AB-7B78-4CA3-8B61-1893FA61065C}" destId="{7568BCBF-389D-4CCE-8B2F-1BE231BE2E66}" srcOrd="0" destOrd="0" presId="urn:microsoft.com/office/officeart/2005/8/layout/hProcess10"/>
    <dgm:cxn modelId="{2CF4218D-FAE3-40CB-9AD3-769BB67F25D8}" type="presOf" srcId="{C9FFA28A-8FA3-44FF-9C7E-BD33ED721DCA}" destId="{EAB25607-A412-4F47-B531-0B97F51F6F03}" srcOrd="1" destOrd="0" presId="urn:microsoft.com/office/officeart/2005/8/layout/hProcess10"/>
    <dgm:cxn modelId="{50883D65-52E9-45D3-A707-0BA3C65346E5}" srcId="{5AAC3EDB-A1F4-476A-A670-C801881BCB76}" destId="{2C4697A7-648C-4476-BF38-DD99AA62FA5E}" srcOrd="3" destOrd="0" parTransId="{0CFE9F06-4D39-40AC-89B5-58E81D794953}" sibTransId="{715DD9D6-D176-462F-B132-EDBFAC8ED8B8}"/>
    <dgm:cxn modelId="{485DBA1D-61CB-4BA7-9069-B97262B521C2}" type="presOf" srcId="{C9FFA28A-8FA3-44FF-9C7E-BD33ED721DCA}" destId="{0DA27C06-222B-4429-BB0B-2FFDD5E3916A}" srcOrd="0" destOrd="0" presId="urn:microsoft.com/office/officeart/2005/8/layout/hProcess10"/>
    <dgm:cxn modelId="{4B744BD5-8F72-45FF-9DC6-3710187E6835}" type="presOf" srcId="{5131A825-1FA8-495C-9965-360A7AC41038}" destId="{C13D52E8-3943-480C-A356-9CA67677046D}" srcOrd="0" destOrd="0" presId="urn:microsoft.com/office/officeart/2005/8/layout/hProcess10"/>
    <dgm:cxn modelId="{A08BF46B-451A-4A2E-BC92-37BA6A0E1585}" srcId="{5AAC3EDB-A1F4-476A-A670-C801881BCB76}" destId="{32478B48-8459-4330-BA2C-69CE6DF80E10}" srcOrd="2" destOrd="0" parTransId="{73AD537A-E8BB-4011-969E-5B08E0706796}" sibTransId="{C9FFA28A-8FA3-44FF-9C7E-BD33ED721DCA}"/>
    <dgm:cxn modelId="{AE3A3EB6-A7EE-49E5-B996-2603D5C9A133}" type="presOf" srcId="{32478B48-8459-4330-BA2C-69CE6DF80E10}" destId="{31F557EB-DB7B-4AFC-A496-CBED8D223A68}" srcOrd="0" destOrd="0" presId="urn:microsoft.com/office/officeart/2005/8/layout/hProcess10"/>
    <dgm:cxn modelId="{85BBC9E1-D1EA-44A3-84D4-F548C6B0B716}" type="presOf" srcId="{65A4D492-562C-42A0-A884-A41562F3BF1C}" destId="{D12E8E3A-FEA2-4854-8482-9E50E7764361}" srcOrd="1" destOrd="0" presId="urn:microsoft.com/office/officeart/2005/8/layout/hProcess10"/>
    <dgm:cxn modelId="{28A9D7E8-5725-4689-A79F-EF22CBEBDEA7}" type="presOf" srcId="{2C4697A7-648C-4476-BF38-DD99AA62FA5E}" destId="{28FB8F0B-AEF6-48CF-9472-5A4E749AA818}" srcOrd="0" destOrd="0" presId="urn:microsoft.com/office/officeart/2005/8/layout/hProcess10"/>
    <dgm:cxn modelId="{197CCA09-92EC-4DDF-8991-2C37D90206A5}" type="presOf" srcId="{5AAC3EDB-A1F4-476A-A670-C801881BCB76}" destId="{AAE2EEFB-0675-4FE9-AB7E-A37A25929CE9}" srcOrd="0" destOrd="0" presId="urn:microsoft.com/office/officeart/2005/8/layout/hProcess10"/>
    <dgm:cxn modelId="{0C4A1C17-BEC3-4CC1-BA8D-C536C596B3C3}" srcId="{5AAC3EDB-A1F4-476A-A670-C801881BCB76}" destId="{44810CFF-2535-44BD-9D6D-F0B3A360C80E}" srcOrd="0" destOrd="0" parTransId="{AED9FFA4-50D3-4B9B-B1E0-7C22F40E34D8}" sibTransId="{5131A825-1FA8-495C-9965-360A7AC41038}"/>
    <dgm:cxn modelId="{D0C6224C-2C29-4E52-B24E-63924D22032D}" type="presOf" srcId="{5131A825-1FA8-495C-9965-360A7AC41038}" destId="{C40063D5-00D4-48F7-8674-57F8A4CC7AA2}" srcOrd="1" destOrd="0" presId="urn:microsoft.com/office/officeart/2005/8/layout/hProcess10"/>
    <dgm:cxn modelId="{4189173C-C117-40BC-BC96-7DBAC4D27249}" type="presOf" srcId="{44810CFF-2535-44BD-9D6D-F0B3A360C80E}" destId="{490EB2D5-BCED-4780-8918-DAD268FA6E9F}" srcOrd="0" destOrd="0" presId="urn:microsoft.com/office/officeart/2005/8/layout/hProcess10"/>
    <dgm:cxn modelId="{8EA59420-D609-4E93-BD4F-16AA115FC781}" type="presParOf" srcId="{AAE2EEFB-0675-4FE9-AB7E-A37A25929CE9}" destId="{C6A4CF72-87A3-4D28-9E46-82DAD42AD561}" srcOrd="0" destOrd="0" presId="urn:microsoft.com/office/officeart/2005/8/layout/hProcess10"/>
    <dgm:cxn modelId="{BAFA8324-0B50-4825-BDCD-E9D56CDE964E}" type="presParOf" srcId="{C6A4CF72-87A3-4D28-9E46-82DAD42AD561}" destId="{F27ACD0A-FB56-4211-BF30-54E4A79F1D8F}" srcOrd="0" destOrd="0" presId="urn:microsoft.com/office/officeart/2005/8/layout/hProcess10"/>
    <dgm:cxn modelId="{A578B4FB-BD4F-4996-B6D8-E8F4A0EC9118}" type="presParOf" srcId="{C6A4CF72-87A3-4D28-9E46-82DAD42AD561}" destId="{490EB2D5-BCED-4780-8918-DAD268FA6E9F}" srcOrd="1" destOrd="0" presId="urn:microsoft.com/office/officeart/2005/8/layout/hProcess10"/>
    <dgm:cxn modelId="{FC31C130-BDD5-45C8-8369-6423759276E3}" type="presParOf" srcId="{AAE2EEFB-0675-4FE9-AB7E-A37A25929CE9}" destId="{C13D52E8-3943-480C-A356-9CA67677046D}" srcOrd="1" destOrd="0" presId="urn:microsoft.com/office/officeart/2005/8/layout/hProcess10"/>
    <dgm:cxn modelId="{C3C8CBC9-8EE0-44E0-BE3E-B7AC8D92F6F4}" type="presParOf" srcId="{C13D52E8-3943-480C-A356-9CA67677046D}" destId="{C40063D5-00D4-48F7-8674-57F8A4CC7AA2}" srcOrd="0" destOrd="0" presId="urn:microsoft.com/office/officeart/2005/8/layout/hProcess10"/>
    <dgm:cxn modelId="{D238A7BF-587F-4D69-8A42-CE388EEBFDD2}" type="presParOf" srcId="{AAE2EEFB-0675-4FE9-AB7E-A37A25929CE9}" destId="{3C94CD10-FA7F-4C09-A28E-193E14C79771}" srcOrd="2" destOrd="0" presId="urn:microsoft.com/office/officeart/2005/8/layout/hProcess10"/>
    <dgm:cxn modelId="{F1787262-D3A9-43EE-8602-E317BFBF1553}" type="presParOf" srcId="{3C94CD10-FA7F-4C09-A28E-193E14C79771}" destId="{99AB14B3-9544-4149-A44D-BD9B5951E9E3}" srcOrd="0" destOrd="0" presId="urn:microsoft.com/office/officeart/2005/8/layout/hProcess10"/>
    <dgm:cxn modelId="{45FB313E-A09C-40C5-9493-167D11027DFA}" type="presParOf" srcId="{3C94CD10-FA7F-4C09-A28E-193E14C79771}" destId="{7568BCBF-389D-4CCE-8B2F-1BE231BE2E66}" srcOrd="1" destOrd="0" presId="urn:microsoft.com/office/officeart/2005/8/layout/hProcess10"/>
    <dgm:cxn modelId="{7E4403D0-1FD1-4787-B95C-B4F6B4DB95B6}" type="presParOf" srcId="{AAE2EEFB-0675-4FE9-AB7E-A37A25929CE9}" destId="{24162BB0-3945-4CF0-8133-31D13D75D15B}" srcOrd="3" destOrd="0" presId="urn:microsoft.com/office/officeart/2005/8/layout/hProcess10"/>
    <dgm:cxn modelId="{FA1C9B8F-8EED-40FD-B12F-971D2F6B0DBF}" type="presParOf" srcId="{24162BB0-3945-4CF0-8133-31D13D75D15B}" destId="{D12E8E3A-FEA2-4854-8482-9E50E7764361}" srcOrd="0" destOrd="0" presId="urn:microsoft.com/office/officeart/2005/8/layout/hProcess10"/>
    <dgm:cxn modelId="{239F8545-C686-4701-86F5-B661F3270116}" type="presParOf" srcId="{AAE2EEFB-0675-4FE9-AB7E-A37A25929CE9}" destId="{23E58E70-B657-412A-80EC-E5CFF2FE4532}" srcOrd="4" destOrd="0" presId="urn:microsoft.com/office/officeart/2005/8/layout/hProcess10"/>
    <dgm:cxn modelId="{12165404-7C4A-467B-A812-06ACDAF6595F}" type="presParOf" srcId="{23E58E70-B657-412A-80EC-E5CFF2FE4532}" destId="{36F38CCA-31AE-46C4-96F4-514476004F01}" srcOrd="0" destOrd="0" presId="urn:microsoft.com/office/officeart/2005/8/layout/hProcess10"/>
    <dgm:cxn modelId="{A373B95A-B2D0-4E08-BBF7-9EFF93FCE00B}" type="presParOf" srcId="{23E58E70-B657-412A-80EC-E5CFF2FE4532}" destId="{31F557EB-DB7B-4AFC-A496-CBED8D223A68}" srcOrd="1" destOrd="0" presId="urn:microsoft.com/office/officeart/2005/8/layout/hProcess10"/>
    <dgm:cxn modelId="{3471827E-E1F9-4E60-A4A3-B0FE607CF081}" type="presParOf" srcId="{AAE2EEFB-0675-4FE9-AB7E-A37A25929CE9}" destId="{0DA27C06-222B-4429-BB0B-2FFDD5E3916A}" srcOrd="5" destOrd="0" presId="urn:microsoft.com/office/officeart/2005/8/layout/hProcess10"/>
    <dgm:cxn modelId="{D7319C40-7E4F-4576-B7A4-30C18852F85D}" type="presParOf" srcId="{0DA27C06-222B-4429-BB0B-2FFDD5E3916A}" destId="{EAB25607-A412-4F47-B531-0B97F51F6F03}" srcOrd="0" destOrd="0" presId="urn:microsoft.com/office/officeart/2005/8/layout/hProcess10"/>
    <dgm:cxn modelId="{1B14C8CB-C5AE-4C84-B684-1DF012C3436B}" type="presParOf" srcId="{AAE2EEFB-0675-4FE9-AB7E-A37A25929CE9}" destId="{929DCF91-9902-4FC4-99F1-A0B157788EE6}" srcOrd="6" destOrd="0" presId="urn:microsoft.com/office/officeart/2005/8/layout/hProcess10"/>
    <dgm:cxn modelId="{9BF0DCA1-A8EA-4B3B-A490-88486AA7FA15}" type="presParOf" srcId="{929DCF91-9902-4FC4-99F1-A0B157788EE6}" destId="{2EBC55FD-8385-4D83-9EE9-57A7AE33616D}" srcOrd="0" destOrd="0" presId="urn:microsoft.com/office/officeart/2005/8/layout/hProcess10"/>
    <dgm:cxn modelId="{F46D65CE-7339-411E-A7F4-896C09DF4487}" type="presParOf" srcId="{929DCF91-9902-4FC4-99F1-A0B157788EE6}" destId="{28FB8F0B-AEF6-48CF-9472-5A4E749AA818}"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ACD0A-FB56-4211-BF30-54E4A79F1D8F}">
      <dsp:nvSpPr>
        <dsp:cNvPr id="0" name=""/>
        <dsp:cNvSpPr/>
      </dsp:nvSpPr>
      <dsp:spPr>
        <a:xfrm>
          <a:off x="809095" y="2231196"/>
          <a:ext cx="1693558" cy="1693558"/>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90EB2D5-BCED-4780-8918-DAD268FA6E9F}">
      <dsp:nvSpPr>
        <dsp:cNvPr id="0" name=""/>
        <dsp:cNvSpPr/>
      </dsp:nvSpPr>
      <dsp:spPr>
        <a:xfrm>
          <a:off x="554232" y="935234"/>
          <a:ext cx="1608914" cy="1639567"/>
        </a:xfrm>
        <a:prstGeom prst="roundRect">
          <a:avLst>
            <a:gd name="adj" fmla="val 1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0" kern="1200" dirty="0">
              <a:solidFill>
                <a:schemeClr val="tx1"/>
              </a:solidFill>
            </a:rPr>
            <a:t>Caída de Persona</a:t>
          </a:r>
          <a:endParaRPr lang="es-CO" sz="1800" b="0" kern="1200" dirty="0">
            <a:solidFill>
              <a:schemeClr val="tx1"/>
            </a:solidFill>
          </a:endParaRPr>
        </a:p>
      </dsp:txBody>
      <dsp:txXfrm>
        <a:off x="601355" y="982357"/>
        <a:ext cx="1514668" cy="1545321"/>
      </dsp:txXfrm>
    </dsp:sp>
    <dsp:sp modelId="{C13D52E8-3943-480C-A356-9CA67677046D}">
      <dsp:nvSpPr>
        <dsp:cNvPr id="0" name=""/>
        <dsp:cNvSpPr/>
      </dsp:nvSpPr>
      <dsp:spPr>
        <a:xfrm rot="21530444">
          <a:off x="2266337" y="1586271"/>
          <a:ext cx="448175" cy="406938"/>
        </a:xfrm>
        <a:prstGeom prst="rightArrow">
          <a:avLst>
            <a:gd name="adj1" fmla="val 60000"/>
            <a:gd name="adj2" fmla="val 50000"/>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CO" sz="1500" kern="1200"/>
        </a:p>
      </dsp:txBody>
      <dsp:txXfrm>
        <a:off x="2266349" y="1668894"/>
        <a:ext cx="326094" cy="244162"/>
      </dsp:txXfrm>
    </dsp:sp>
    <dsp:sp modelId="{99AB14B3-9544-4149-A44D-BD9B5951E9E3}">
      <dsp:nvSpPr>
        <dsp:cNvPr id="0" name=""/>
        <dsp:cNvSpPr/>
      </dsp:nvSpPr>
      <dsp:spPr>
        <a:xfrm>
          <a:off x="3090925" y="2185021"/>
          <a:ext cx="1693558" cy="1693558"/>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68BCBF-389D-4CCE-8B2F-1BE231BE2E66}">
      <dsp:nvSpPr>
        <dsp:cNvPr id="0" name=""/>
        <dsp:cNvSpPr/>
      </dsp:nvSpPr>
      <dsp:spPr>
        <a:xfrm>
          <a:off x="2797594" y="972162"/>
          <a:ext cx="1630236" cy="1606678"/>
        </a:xfrm>
        <a:prstGeom prst="roundRect">
          <a:avLst>
            <a:gd name="adj" fmla="val 1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0" kern="1200" dirty="0">
              <a:solidFill>
                <a:schemeClr val="tx1"/>
              </a:solidFill>
            </a:rPr>
            <a:t>Sobreesfuerzo, esfuerzo excesivo, o falso o movimiento</a:t>
          </a:r>
          <a:endParaRPr lang="es-CO" sz="1800" b="0" kern="1200" dirty="0">
            <a:solidFill>
              <a:schemeClr val="tx1"/>
            </a:solidFill>
          </a:endParaRPr>
        </a:p>
      </dsp:txBody>
      <dsp:txXfrm>
        <a:off x="2844652" y="1019220"/>
        <a:ext cx="1536120" cy="1512562"/>
      </dsp:txXfrm>
    </dsp:sp>
    <dsp:sp modelId="{24162BB0-3945-4CF0-8133-31D13D75D15B}">
      <dsp:nvSpPr>
        <dsp:cNvPr id="0" name=""/>
        <dsp:cNvSpPr/>
      </dsp:nvSpPr>
      <dsp:spPr>
        <a:xfrm rot="11239">
          <a:off x="4606803" y="1544751"/>
          <a:ext cx="443713" cy="406938"/>
        </a:xfrm>
        <a:prstGeom prst="rightArrow">
          <a:avLst>
            <a:gd name="adj1" fmla="val 60000"/>
            <a:gd name="adj2" fmla="val 50000"/>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CO" sz="1500" kern="1200"/>
        </a:p>
      </dsp:txBody>
      <dsp:txXfrm>
        <a:off x="4606803" y="1625939"/>
        <a:ext cx="321632" cy="244162"/>
      </dsp:txXfrm>
    </dsp:sp>
    <dsp:sp modelId="{36F38CCA-31AE-46C4-96F4-514476004F01}">
      <dsp:nvSpPr>
        <dsp:cNvPr id="0" name=""/>
        <dsp:cNvSpPr/>
      </dsp:nvSpPr>
      <dsp:spPr>
        <a:xfrm>
          <a:off x="5478933" y="2192828"/>
          <a:ext cx="1693558" cy="1693558"/>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1F557EB-DB7B-4AFC-A496-CBED8D223A68}">
      <dsp:nvSpPr>
        <dsp:cNvPr id="0" name=""/>
        <dsp:cNvSpPr/>
      </dsp:nvSpPr>
      <dsp:spPr>
        <a:xfrm>
          <a:off x="5167676" y="955125"/>
          <a:ext cx="1662362" cy="1618398"/>
        </a:xfrm>
        <a:prstGeom prst="roundRect">
          <a:avLst>
            <a:gd name="adj" fmla="val 1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0" kern="1200" dirty="0">
              <a:solidFill>
                <a:schemeClr val="tx1"/>
              </a:solidFill>
            </a:rPr>
            <a:t>Mordeduras</a:t>
          </a:r>
          <a:endParaRPr lang="es-CO" sz="1800" b="0" kern="1200" dirty="0">
            <a:solidFill>
              <a:schemeClr val="tx1"/>
            </a:solidFill>
          </a:endParaRPr>
        </a:p>
      </dsp:txBody>
      <dsp:txXfrm>
        <a:off x="5215077" y="1002526"/>
        <a:ext cx="1567560" cy="1523596"/>
      </dsp:txXfrm>
    </dsp:sp>
    <dsp:sp modelId="{0DA27C06-222B-4429-BB0B-2FFDD5E3916A}">
      <dsp:nvSpPr>
        <dsp:cNvPr id="0" name=""/>
        <dsp:cNvSpPr/>
      </dsp:nvSpPr>
      <dsp:spPr>
        <a:xfrm rot="152913">
          <a:off x="6989180" y="1606994"/>
          <a:ext cx="425832" cy="374074"/>
        </a:xfrm>
        <a:prstGeom prst="rightArrow">
          <a:avLst>
            <a:gd name="adj1" fmla="val 60000"/>
            <a:gd name="adj2" fmla="val 50000"/>
          </a:avLst>
        </a:prstGeom>
        <a:solidFill>
          <a:srgbClr val="00B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s-CO" sz="1500" kern="1200"/>
        </a:p>
      </dsp:txBody>
      <dsp:txXfrm>
        <a:off x="6989235" y="1679314"/>
        <a:ext cx="313610" cy="224444"/>
      </dsp:txXfrm>
    </dsp:sp>
    <dsp:sp modelId="{2EBC55FD-8385-4D83-9EE9-57A7AE33616D}">
      <dsp:nvSpPr>
        <dsp:cNvPr id="0" name=""/>
        <dsp:cNvSpPr/>
      </dsp:nvSpPr>
      <dsp:spPr>
        <a:xfrm>
          <a:off x="7878043" y="2322970"/>
          <a:ext cx="1737844" cy="1648814"/>
        </a:xfrm>
        <a:prstGeom prst="roundRect">
          <a:avLst>
            <a:gd name="adj" fmla="val 10000"/>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FB8F0B-AEF6-48CF-9472-5A4E749AA818}">
      <dsp:nvSpPr>
        <dsp:cNvPr id="0" name=""/>
        <dsp:cNvSpPr/>
      </dsp:nvSpPr>
      <dsp:spPr>
        <a:xfrm>
          <a:off x="7578725" y="916351"/>
          <a:ext cx="1690323" cy="1624901"/>
        </a:xfrm>
        <a:prstGeom prst="roundRect">
          <a:avLst>
            <a:gd name="adj" fmla="val 10000"/>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0" kern="1200" dirty="0">
              <a:solidFill>
                <a:schemeClr val="tx1"/>
              </a:solidFill>
            </a:rPr>
            <a:t>Golpe, pisada, choque</a:t>
          </a:r>
          <a:endParaRPr lang="es-CO" sz="1800" b="0" kern="1200" dirty="0">
            <a:solidFill>
              <a:schemeClr val="tx1"/>
            </a:solidFill>
          </a:endParaRPr>
        </a:p>
      </dsp:txBody>
      <dsp:txXfrm>
        <a:off x="7626317" y="963943"/>
        <a:ext cx="1595139" cy="152971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AA4CEB-DF3C-4EA0-8F68-CA9CCFA0088A}" type="datetimeFigureOut">
              <a:rPr lang="es-CO" smtClean="0"/>
              <a:t>21/01/2025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EEF21E-0B75-45DD-983D-81BDB1525D79}" type="slidenum">
              <a:rPr lang="es-CO" smtClean="0"/>
              <a:t>‹Nº›</a:t>
            </a:fld>
            <a:endParaRPr lang="es-CO"/>
          </a:p>
        </p:txBody>
      </p:sp>
    </p:spTree>
    <p:extLst>
      <p:ext uri="{BB962C8B-B14F-4D97-AF65-F5344CB8AC3E}">
        <p14:creationId xmlns:p14="http://schemas.microsoft.com/office/powerpoint/2010/main" val="855299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Clic para editar título</a:t>
            </a:r>
            <a:endParaRPr lang="es-ES_tradn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a:p>
        </p:txBody>
      </p:sp>
      <p:sp>
        <p:nvSpPr>
          <p:cNvPr id="4" name="Marcador de fecha 3"/>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758097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Clic para editar título</a:t>
            </a:r>
            <a:endParaRPr lang="es-ES_tradnl"/>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82963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Clic para editar título</a:t>
            </a:r>
            <a:endParaRPr lang="es-ES_tradn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343429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91"/>
        <p:cNvGrpSpPr/>
        <p:nvPr/>
      </p:nvGrpSpPr>
      <p:grpSpPr>
        <a:xfrm>
          <a:off x="0" y="0"/>
          <a:ext cx="0" cy="0"/>
          <a:chOff x="0" y="0"/>
          <a:chExt cx="0" cy="0"/>
        </a:xfrm>
      </p:grpSpPr>
      <p:sp>
        <p:nvSpPr>
          <p:cNvPr id="192" name="Google Shape;192;p12"/>
          <p:cNvSpPr txBox="1">
            <a:spLocks noGrp="1"/>
          </p:cNvSpPr>
          <p:nvPr>
            <p:ph type="ftr" idx="11"/>
          </p:nvPr>
        </p:nvSpPr>
        <p:spPr>
          <a:xfrm>
            <a:off x="4145280" y="6377940"/>
            <a:ext cx="3901440" cy="184666"/>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3" name="Google Shape;193;p12"/>
          <p:cNvSpPr txBox="1">
            <a:spLocks noGrp="1"/>
          </p:cNvSpPr>
          <p:nvPr>
            <p:ph type="dt" idx="10"/>
          </p:nvPr>
        </p:nvSpPr>
        <p:spPr>
          <a:xfrm>
            <a:off x="609600" y="6377940"/>
            <a:ext cx="2804160" cy="184666"/>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4" name="Google Shape;194;p12"/>
          <p:cNvSpPr txBox="1">
            <a:spLocks noGrp="1"/>
          </p:cNvSpPr>
          <p:nvPr>
            <p:ph type="sldNum" idx="12"/>
          </p:nvPr>
        </p:nvSpPr>
        <p:spPr>
          <a:xfrm>
            <a:off x="8778241" y="6377940"/>
            <a:ext cx="2804160" cy="184666"/>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fld id="{00000000-1234-1234-1234-123412341234}" type="slidenum">
              <a:rPr lang="es-CO" smtClean="0"/>
              <a:pPr/>
              <a:t>‹Nº›</a:t>
            </a:fld>
            <a:endParaRPr lang="es-CO" sz="1092">
              <a:ea typeface="Calibri"/>
              <a:cs typeface="Calibri"/>
              <a:sym typeface="Calibri"/>
            </a:endParaRPr>
          </a:p>
        </p:txBody>
      </p:sp>
    </p:spTree>
    <p:extLst>
      <p:ext uri="{BB962C8B-B14F-4D97-AF65-F5344CB8AC3E}">
        <p14:creationId xmlns:p14="http://schemas.microsoft.com/office/powerpoint/2010/main" val="2578913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111545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Clic para editar título</a:t>
            </a:r>
            <a:endParaRPr lang="es-ES_tradnl"/>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1034273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Clic para editar título</a:t>
            </a:r>
            <a:endParaRPr lang="es-ES_tradn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11"/>
          </p:nvPr>
        </p:nvSpPr>
        <p:spPr/>
        <p:txBody>
          <a:bodyPr/>
          <a:lstStyle/>
          <a:p>
            <a:endParaRPr lang="es-ES_tradnl"/>
          </a:p>
        </p:txBody>
      </p:sp>
      <p:sp>
        <p:nvSpPr>
          <p:cNvPr id="6" name="Marcador de número de diapositiva 5"/>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3847586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Clic para editar título</a:t>
            </a:r>
            <a:endParaRPr lang="es-ES_tradnl"/>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fecha 4"/>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384917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Clic para editar título</a:t>
            </a:r>
            <a:endParaRPr lang="es-ES_tradn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Marcador de fecha 6"/>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8" name="Marcador de pie de página 7"/>
          <p:cNvSpPr>
            <a:spLocks noGrp="1"/>
          </p:cNvSpPr>
          <p:nvPr>
            <p:ph type="ftr" sz="quarter" idx="11"/>
          </p:nvPr>
        </p:nvSpPr>
        <p:spPr/>
        <p:txBody>
          <a:bodyPr/>
          <a:lstStyle/>
          <a:p>
            <a:endParaRPr lang="es-ES_tradnl"/>
          </a:p>
        </p:txBody>
      </p:sp>
      <p:sp>
        <p:nvSpPr>
          <p:cNvPr id="9" name="Marcador de número de diapositiva 8"/>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3056241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Clic para editar título</a:t>
            </a:r>
            <a:endParaRPr lang="es-ES_tradnl"/>
          </a:p>
        </p:txBody>
      </p:sp>
      <p:sp>
        <p:nvSpPr>
          <p:cNvPr id="3" name="Marcador de fecha 2"/>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4" name="Marcador de pie de página 3"/>
          <p:cNvSpPr>
            <a:spLocks noGrp="1"/>
          </p:cNvSpPr>
          <p:nvPr>
            <p:ph type="ftr" sz="quarter" idx="11"/>
          </p:nvPr>
        </p:nvSpPr>
        <p:spPr/>
        <p:txBody>
          <a:bodyPr/>
          <a:lstStyle/>
          <a:p>
            <a:endParaRPr lang="es-ES_tradnl"/>
          </a:p>
        </p:txBody>
      </p:sp>
      <p:sp>
        <p:nvSpPr>
          <p:cNvPr id="5" name="Marcador de número de diapositiva 4"/>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223943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3" name="Marcador de pie de página 2"/>
          <p:cNvSpPr>
            <a:spLocks noGrp="1"/>
          </p:cNvSpPr>
          <p:nvPr>
            <p:ph type="ftr" sz="quarter" idx="11"/>
          </p:nvPr>
        </p:nvSpPr>
        <p:spPr/>
        <p:txBody>
          <a:bodyPr/>
          <a:lstStyle/>
          <a:p>
            <a:endParaRPr lang="es-ES_tradnl"/>
          </a:p>
        </p:txBody>
      </p:sp>
      <p:sp>
        <p:nvSpPr>
          <p:cNvPr id="4" name="Marcador de número de diapositiva 3"/>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3881928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Clic para editar título</a:t>
            </a:r>
            <a:endParaRPr lang="es-ES_tradn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4042509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Clic para editar título</a:t>
            </a:r>
            <a:endParaRPr lang="es-ES_tradnl"/>
          </a:p>
        </p:txBody>
      </p:sp>
      <p:sp>
        <p:nvSpPr>
          <p:cNvPr id="3" name="Marcador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BC1AB27E-B322-D846-B504-A7AF12AF744A}" type="datetimeFigureOut">
              <a:rPr lang="es-ES_tradnl" smtClean="0"/>
              <a:t>21/01/2025</a:t>
            </a:fld>
            <a:endParaRPr lang="es-ES_tradnl"/>
          </a:p>
        </p:txBody>
      </p:sp>
      <p:sp>
        <p:nvSpPr>
          <p:cNvPr id="6" name="Marcador de pie de página 5"/>
          <p:cNvSpPr>
            <a:spLocks noGrp="1"/>
          </p:cNvSpPr>
          <p:nvPr>
            <p:ph type="ftr" sz="quarter" idx="11"/>
          </p:nvPr>
        </p:nvSpPr>
        <p:spPr/>
        <p:txBody>
          <a:bodyPr/>
          <a:lstStyle/>
          <a:p>
            <a:endParaRPr lang="es-ES_tradnl"/>
          </a:p>
        </p:txBody>
      </p:sp>
      <p:sp>
        <p:nvSpPr>
          <p:cNvPr id="7" name="Marcador de número de diapositiva 6"/>
          <p:cNvSpPr>
            <a:spLocks noGrp="1"/>
          </p:cNvSpPr>
          <p:nvPr>
            <p:ph type="sldNum" sz="quarter" idx="12"/>
          </p:nvPr>
        </p:nvSpPr>
        <p:spPr/>
        <p:txBody>
          <a:body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2697968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Clic para editar título</a:t>
            </a:r>
            <a:endParaRPr lang="es-ES_tradn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AB27E-B322-D846-B504-A7AF12AF744A}" type="datetimeFigureOut">
              <a:rPr lang="es-ES_tradnl" smtClean="0"/>
              <a:t>21/01/2025</a:t>
            </a:fld>
            <a:endParaRPr lang="es-ES_tradn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8CCB-4F87-2F46-BF98-593798B52708}" type="slidenum">
              <a:rPr lang="es-ES_tradnl" smtClean="0"/>
              <a:t>‹Nº›</a:t>
            </a:fld>
            <a:endParaRPr lang="es-ES_tradnl"/>
          </a:p>
        </p:txBody>
      </p:sp>
    </p:spTree>
    <p:extLst>
      <p:ext uri="{BB962C8B-B14F-4D97-AF65-F5344CB8AC3E}">
        <p14:creationId xmlns:p14="http://schemas.microsoft.com/office/powerpoint/2010/main" val="207546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21">
            <a:extLst>
              <a:ext uri="{FF2B5EF4-FFF2-40B4-BE49-F238E27FC236}">
                <a16:creationId xmlns:a16="http://schemas.microsoft.com/office/drawing/2014/main" id="{B9375CE7-9736-2B21-9FCA-3D6F9DC3360C}"/>
              </a:ext>
            </a:extLst>
          </p:cNvPr>
          <p:cNvSpPr txBox="1">
            <a:spLocks noChangeArrowheads="1"/>
          </p:cNvSpPr>
          <p:nvPr/>
        </p:nvSpPr>
        <p:spPr bwMode="auto">
          <a:xfrm>
            <a:off x="1788168" y="1972238"/>
            <a:ext cx="9571123" cy="523220"/>
          </a:xfrm>
          <a:prstGeom prst="rect">
            <a:avLst/>
          </a:prstGeom>
          <a:solidFill>
            <a:schemeClr val="accent6">
              <a:lumMod val="40000"/>
              <a:lumOff val="60000"/>
            </a:schemeClr>
          </a:solidFill>
          <a:ln>
            <a:noFill/>
          </a:ln>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a:defRPr>
                <a:solidFill>
                  <a:schemeClr val="tx1"/>
                </a:solidFill>
                <a:latin typeface="Calibri" panose="020F0502020204030204" pitchFamily="34" charset="0"/>
                <a:cs typeface="Arial" panose="020B0604020202020204" pitchFamily="34" charset="0"/>
              </a:defRPr>
            </a:lvl2pPr>
            <a:lvl3pPr>
              <a:defRPr>
                <a:solidFill>
                  <a:schemeClr val="tx1"/>
                </a:solidFill>
                <a:latin typeface="Calibri" panose="020F0502020204030204" pitchFamily="34" charset="0"/>
                <a:cs typeface="Arial" panose="020B0604020202020204" pitchFamily="34" charset="0"/>
              </a:defRPr>
            </a:lvl3pPr>
            <a:lvl4pPr>
              <a:defRPr>
                <a:solidFill>
                  <a:schemeClr val="tx1"/>
                </a:solidFill>
                <a:latin typeface="Calibri" panose="020F0502020204030204" pitchFamily="34" charset="0"/>
                <a:cs typeface="Arial" panose="020B0604020202020204" pitchFamily="34" charset="0"/>
              </a:defRPr>
            </a:lvl4pPr>
            <a:lvl5pPr>
              <a:defRPr>
                <a:solidFill>
                  <a:schemeClr val="tx1"/>
                </a:solidFill>
                <a:latin typeface="Calibri" panose="020F0502020204030204" pitchFamily="34" charset="0"/>
                <a:cs typeface="Arial" panose="020B0604020202020204" pitchFamily="34" charset="0"/>
              </a:defRPr>
            </a:lvl5pPr>
            <a:lvl6pPr marL="22844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7416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1988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6560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defTabSz="914400" eaLnBrk="1" hangingPunct="1">
              <a:defRPr/>
            </a:pPr>
            <a:r>
              <a:rPr lang="es-ES" altLang="es-CO" sz="2800" b="1" dirty="0">
                <a:latin typeface="ADLaM Display" panose="02010000000000000000" pitchFamily="2" charset="0"/>
                <a:ea typeface="ADLaM Display" panose="02010000000000000000" pitchFamily="2" charset="0"/>
                <a:cs typeface="ADLaM Display" panose="02010000000000000000" pitchFamily="2" charset="0"/>
              </a:rPr>
              <a:t>L</a:t>
            </a:r>
            <a:r>
              <a:rPr lang="es-CO" altLang="es-CO" sz="2800" b="1" dirty="0">
                <a:latin typeface="ADLaM Display" panose="02010000000000000000" pitchFamily="2" charset="0"/>
                <a:ea typeface="ADLaM Display" panose="02010000000000000000" pitchFamily="2" charset="0"/>
                <a:cs typeface="ADLaM Display" panose="02010000000000000000" pitchFamily="2" charset="0"/>
              </a:rPr>
              <a:t>ECCIONES APRENDIDAS ACCIDENTES LABORALES</a:t>
            </a:r>
          </a:p>
        </p:txBody>
      </p:sp>
      <p:pic>
        <p:nvPicPr>
          <p:cNvPr id="3" name="Imagen 2">
            <a:extLst>
              <a:ext uri="{FF2B5EF4-FFF2-40B4-BE49-F238E27FC236}">
                <a16:creationId xmlns:a16="http://schemas.microsoft.com/office/drawing/2014/main" id="{DD8F8A3B-A074-4B90-80CC-998EF06A37EF}"/>
              </a:ext>
            </a:extLst>
          </p:cNvPr>
          <p:cNvPicPr>
            <a:picLocks noChangeAspect="1"/>
          </p:cNvPicPr>
          <p:nvPr/>
        </p:nvPicPr>
        <p:blipFill>
          <a:blip r:embed="rId2"/>
          <a:stretch>
            <a:fillRect/>
          </a:stretch>
        </p:blipFill>
        <p:spPr>
          <a:xfrm>
            <a:off x="4070252" y="3095940"/>
            <a:ext cx="4051495" cy="1740643"/>
          </a:xfrm>
          <a:prstGeom prst="rect">
            <a:avLst/>
          </a:prstGeom>
        </p:spPr>
      </p:pic>
      <p:sp>
        <p:nvSpPr>
          <p:cNvPr id="4" name="CuadroTexto 3">
            <a:extLst>
              <a:ext uri="{FF2B5EF4-FFF2-40B4-BE49-F238E27FC236}">
                <a16:creationId xmlns:a16="http://schemas.microsoft.com/office/drawing/2014/main" id="{308A8E40-948B-45CE-A171-05C1D7CC0219}"/>
              </a:ext>
            </a:extLst>
          </p:cNvPr>
          <p:cNvSpPr txBox="1"/>
          <p:nvPr/>
        </p:nvSpPr>
        <p:spPr>
          <a:xfrm>
            <a:off x="8986416" y="5331558"/>
            <a:ext cx="2802309" cy="461665"/>
          </a:xfrm>
          <a:prstGeom prst="rect">
            <a:avLst/>
          </a:prstGeom>
          <a:noFill/>
        </p:spPr>
        <p:txBody>
          <a:bodyPr wrap="square" rtlCol="0">
            <a:spAutoFit/>
          </a:bodyPr>
          <a:lstStyle/>
          <a:p>
            <a:pPr algn="r"/>
            <a:r>
              <a:rPr lang="es-CO" sz="2400" dirty="0">
                <a:latin typeface="ADLaM Display" panose="020F0502020204030204" pitchFamily="2" charset="0"/>
                <a:ea typeface="ADLaM Display" panose="020F0502020204030204" pitchFamily="2" charset="0"/>
                <a:cs typeface="ADLaM Display" panose="020F0502020204030204" pitchFamily="2" charset="0"/>
              </a:rPr>
              <a:t>Ibagué, enero 2025</a:t>
            </a:r>
          </a:p>
        </p:txBody>
      </p:sp>
    </p:spTree>
    <p:extLst>
      <p:ext uri="{BB962C8B-B14F-4D97-AF65-F5344CB8AC3E}">
        <p14:creationId xmlns:p14="http://schemas.microsoft.com/office/powerpoint/2010/main" val="3561038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91E63-7E60-BAC1-0603-5C9D6017D2D0}"/>
            </a:ext>
          </a:extLst>
        </p:cNvPr>
        <p:cNvGrpSpPr/>
        <p:nvPr/>
      </p:nvGrpSpPr>
      <p:grpSpPr>
        <a:xfrm>
          <a:off x="0" y="0"/>
          <a:ext cx="0" cy="0"/>
          <a:chOff x="0" y="0"/>
          <a:chExt cx="0" cy="0"/>
        </a:xfrm>
      </p:grpSpPr>
      <p:sp>
        <p:nvSpPr>
          <p:cNvPr id="6" name="CuadroTexto 21">
            <a:extLst>
              <a:ext uri="{FF2B5EF4-FFF2-40B4-BE49-F238E27FC236}">
                <a16:creationId xmlns:a16="http://schemas.microsoft.com/office/drawing/2014/main" id="{A12115EA-15CB-A503-6DAE-31A4B48C2346}"/>
              </a:ext>
            </a:extLst>
          </p:cNvPr>
          <p:cNvSpPr txBox="1">
            <a:spLocks noChangeArrowheads="1"/>
          </p:cNvSpPr>
          <p:nvPr/>
        </p:nvSpPr>
        <p:spPr bwMode="auto">
          <a:xfrm>
            <a:off x="2560320" y="2524075"/>
            <a:ext cx="7301131" cy="1323439"/>
          </a:xfrm>
          <a:prstGeom prst="rect">
            <a:avLst/>
          </a:prstGeom>
          <a:solidFill>
            <a:schemeClr val="accent6">
              <a:lumMod val="40000"/>
              <a:lumOff val="60000"/>
            </a:schemeClr>
          </a:solidFill>
          <a:ln>
            <a:noFill/>
          </a:ln>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a:defRPr>
                <a:solidFill>
                  <a:schemeClr val="tx1"/>
                </a:solidFill>
                <a:latin typeface="Calibri" panose="020F0502020204030204" pitchFamily="34" charset="0"/>
                <a:cs typeface="Arial" panose="020B0604020202020204" pitchFamily="34" charset="0"/>
              </a:defRPr>
            </a:lvl2pPr>
            <a:lvl3pPr>
              <a:defRPr>
                <a:solidFill>
                  <a:schemeClr val="tx1"/>
                </a:solidFill>
                <a:latin typeface="Calibri" panose="020F0502020204030204" pitchFamily="34" charset="0"/>
                <a:cs typeface="Arial" panose="020B0604020202020204" pitchFamily="34" charset="0"/>
              </a:defRPr>
            </a:lvl3pPr>
            <a:lvl4pPr>
              <a:defRPr>
                <a:solidFill>
                  <a:schemeClr val="tx1"/>
                </a:solidFill>
                <a:latin typeface="Calibri" panose="020F0502020204030204" pitchFamily="34" charset="0"/>
                <a:cs typeface="Arial" panose="020B0604020202020204" pitchFamily="34" charset="0"/>
              </a:defRPr>
            </a:lvl4pPr>
            <a:lvl5pPr>
              <a:defRPr>
                <a:solidFill>
                  <a:schemeClr val="tx1"/>
                </a:solidFill>
                <a:latin typeface="Calibri" panose="020F0502020204030204" pitchFamily="34" charset="0"/>
                <a:cs typeface="Arial" panose="020B0604020202020204" pitchFamily="34" charset="0"/>
              </a:defRPr>
            </a:lvl5pPr>
            <a:lvl6pPr marL="22844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7416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1988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6560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defTabSz="914400" eaLnBrk="1" hangingPunct="1">
              <a:defRPr/>
            </a:pPr>
            <a:r>
              <a:rPr lang="es-ES" altLang="es-CO" sz="4000" dirty="0">
                <a:latin typeface="ADLaM Display" panose="02010000000000000000" pitchFamily="2" charset="0"/>
                <a:ea typeface="ADLaM Display" panose="02010000000000000000" pitchFamily="2" charset="0"/>
                <a:cs typeface="ADLaM Display" panose="02010000000000000000" pitchFamily="2" charset="0"/>
              </a:rPr>
              <a:t>COORDINACIÓN DE  TALENTO HUMANO- SST</a:t>
            </a:r>
            <a:endParaRPr lang="es-CO" altLang="es-CO" sz="4000" dirty="0">
              <a:latin typeface="ADLaM Display" panose="02010000000000000000" pitchFamily="2" charset="0"/>
              <a:ea typeface="ADLaM Display" panose="02010000000000000000" pitchFamily="2" charset="0"/>
              <a:cs typeface="ADLaM Display" panose="02010000000000000000" pitchFamily="2" charset="0"/>
            </a:endParaRPr>
          </a:p>
        </p:txBody>
      </p:sp>
    </p:spTree>
    <p:extLst>
      <p:ext uri="{BB962C8B-B14F-4D97-AF65-F5344CB8AC3E}">
        <p14:creationId xmlns:p14="http://schemas.microsoft.com/office/powerpoint/2010/main" val="578164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4D8CA-D3DA-5669-D540-01FCDAA9602C}"/>
            </a:ext>
          </a:extLst>
        </p:cNvPr>
        <p:cNvGrpSpPr/>
        <p:nvPr/>
      </p:nvGrpSpPr>
      <p:grpSpPr>
        <a:xfrm>
          <a:off x="0" y="0"/>
          <a:ext cx="0" cy="0"/>
          <a:chOff x="0" y="0"/>
          <a:chExt cx="0" cy="0"/>
        </a:xfrm>
      </p:grpSpPr>
      <p:sp>
        <p:nvSpPr>
          <p:cNvPr id="8" name="CuadroTexto 7">
            <a:extLst>
              <a:ext uri="{FF2B5EF4-FFF2-40B4-BE49-F238E27FC236}">
                <a16:creationId xmlns:a16="http://schemas.microsoft.com/office/drawing/2014/main" id="{9A33C1A0-F6CB-4FD5-B78A-4409C58F4996}"/>
              </a:ext>
            </a:extLst>
          </p:cNvPr>
          <p:cNvSpPr txBox="1"/>
          <p:nvPr/>
        </p:nvSpPr>
        <p:spPr>
          <a:xfrm>
            <a:off x="1692813" y="2307401"/>
            <a:ext cx="9462868" cy="2450094"/>
          </a:xfrm>
          <a:prstGeom prst="rect">
            <a:avLst/>
          </a:prstGeom>
          <a:noFill/>
        </p:spPr>
        <p:txBody>
          <a:bodyPr wrap="square">
            <a:spAutoFit/>
          </a:bodyPr>
          <a:lstStyle/>
          <a:p>
            <a:pPr algn="just">
              <a:lnSpc>
                <a:spcPct val="107000"/>
              </a:lnSpc>
              <a:spcAft>
                <a:spcPts val="800"/>
              </a:spcAft>
            </a:pPr>
            <a:r>
              <a:rPr lang="es-419" spc="25" dirty="0">
                <a:ea typeface="Calibri" panose="020F0502020204030204" pitchFamily="34" charset="0"/>
                <a:cs typeface="Times New Roman" panose="02020603050405020304" pitchFamily="18" charset="0"/>
              </a:rPr>
              <a:t>Las lecciones aprendidas es una herramienta cuyo  objetivo es evitar la repetición de los </a:t>
            </a:r>
            <a:r>
              <a:rPr lang="es-419" spc="25" dirty="0" smtClean="0">
                <a:ea typeface="Calibri" panose="020F0502020204030204" pitchFamily="34" charset="0"/>
                <a:cs typeface="Times New Roman" panose="02020603050405020304" pitchFamily="18" charset="0"/>
              </a:rPr>
              <a:t>Accidentes </a:t>
            </a:r>
            <a:r>
              <a:rPr lang="es-419" spc="25" dirty="0">
                <a:ea typeface="Calibri" panose="020F0502020204030204" pitchFamily="34" charset="0"/>
                <a:cs typeface="Times New Roman" panose="02020603050405020304" pitchFamily="18" charset="0"/>
              </a:rPr>
              <a:t>de </a:t>
            </a:r>
            <a:r>
              <a:rPr lang="es-419" spc="25" dirty="0" smtClean="0">
                <a:ea typeface="Calibri" panose="020F0502020204030204" pitchFamily="34" charset="0"/>
                <a:cs typeface="Times New Roman" panose="02020603050405020304" pitchFamily="18" charset="0"/>
              </a:rPr>
              <a:t>Trabajo </a:t>
            </a:r>
            <a:r>
              <a:rPr lang="es-419" spc="25" dirty="0">
                <a:ea typeface="Calibri" panose="020F0502020204030204" pitchFamily="34" charset="0"/>
                <a:cs typeface="Times New Roman" panose="02020603050405020304" pitchFamily="18" charset="0"/>
              </a:rPr>
              <a:t>y ayudan a comprender como se produjo el evento. E</a:t>
            </a:r>
            <a:r>
              <a:rPr lang="es-419" sz="1800" b="0" i="0" spc="25" dirty="0">
                <a:effectLst/>
                <a:ea typeface="Calibri" panose="020F0502020204030204" pitchFamily="34" charset="0"/>
                <a:cs typeface="Times New Roman" panose="02020603050405020304" pitchFamily="18" charset="0"/>
              </a:rPr>
              <a:t>n el desarrollo de las actividades </a:t>
            </a:r>
            <a:r>
              <a:rPr lang="es-419" spc="25" dirty="0" smtClean="0">
                <a:ea typeface="Calibri" panose="020F0502020204030204" pitchFamily="34" charset="0"/>
                <a:cs typeface="Times New Roman" panose="02020603050405020304" pitchFamily="18" charset="0"/>
              </a:rPr>
              <a:t>de</a:t>
            </a:r>
            <a:r>
              <a:rPr lang="es-419" sz="1800" b="0" i="0" spc="25" dirty="0" smtClean="0">
                <a:effectLst/>
                <a:ea typeface="Calibri" panose="020F0502020204030204" pitchFamily="34" charset="0"/>
                <a:cs typeface="Times New Roman" panose="02020603050405020304" pitchFamily="18" charset="0"/>
              </a:rPr>
              <a:t> </a:t>
            </a:r>
            <a:r>
              <a:rPr lang="es-419" sz="1800" b="0" i="0" spc="25" dirty="0">
                <a:effectLst/>
                <a:ea typeface="Calibri" panose="020F0502020204030204" pitchFamily="34" charset="0"/>
                <a:cs typeface="Times New Roman" panose="02020603050405020304" pitchFamily="18" charset="0"/>
              </a:rPr>
              <a:t>la Corporación Autónoma Regional del Tolima</a:t>
            </a:r>
            <a:r>
              <a:rPr lang="es-419" spc="25" dirty="0">
                <a:ea typeface="Calibri" panose="020F0502020204030204" pitchFamily="34" charset="0"/>
                <a:cs typeface="Times New Roman" panose="02020603050405020304" pitchFamily="18" charset="0"/>
              </a:rPr>
              <a:t> </a:t>
            </a:r>
            <a:r>
              <a:rPr lang="es-419" spc="25" dirty="0" smtClean="0">
                <a:ea typeface="Calibri" panose="020F0502020204030204" pitchFamily="34" charset="0"/>
                <a:cs typeface="Times New Roman" panose="02020603050405020304" pitchFamily="18" charset="0"/>
              </a:rPr>
              <a:t>– </a:t>
            </a:r>
            <a:r>
              <a:rPr lang="es-419" spc="25" dirty="0" err="1" smtClean="0">
                <a:ea typeface="Calibri" panose="020F0502020204030204" pitchFamily="34" charset="0"/>
                <a:cs typeface="Times New Roman" panose="02020603050405020304" pitchFamily="18" charset="0"/>
              </a:rPr>
              <a:t>Cortolima</a:t>
            </a:r>
            <a:r>
              <a:rPr lang="es-419" spc="25" dirty="0" smtClean="0">
                <a:ea typeface="Calibri" panose="020F0502020204030204" pitchFamily="34" charset="0"/>
                <a:cs typeface="Times New Roman" panose="02020603050405020304" pitchFamily="18" charset="0"/>
              </a:rPr>
              <a:t>, </a:t>
            </a:r>
            <a:r>
              <a:rPr lang="es-419" sz="1800" b="0" i="0" spc="25" dirty="0" smtClean="0">
                <a:effectLst/>
                <a:ea typeface="Calibri" panose="020F0502020204030204" pitchFamily="34" charset="0"/>
                <a:cs typeface="Times New Roman" panose="02020603050405020304" pitchFamily="18" charset="0"/>
              </a:rPr>
              <a:t>se </a:t>
            </a:r>
            <a:r>
              <a:rPr lang="es-419" sz="1800" b="0" i="0" spc="25" dirty="0">
                <a:effectLst/>
                <a:ea typeface="Calibri" panose="020F0502020204030204" pitchFamily="34" charset="0"/>
                <a:cs typeface="Times New Roman" panose="02020603050405020304" pitchFamily="18" charset="0"/>
              </a:rPr>
              <a:t>han identificado acciones de gran importancia a tener en cuenta en la implementación de medidas preventivas, basadas </a:t>
            </a:r>
            <a:r>
              <a:rPr lang="es-419" sz="1800" b="0" i="0" spc="25" dirty="0" smtClean="0">
                <a:effectLst/>
                <a:ea typeface="Calibri" panose="020F0502020204030204" pitchFamily="34" charset="0"/>
                <a:cs typeface="Times New Roman" panose="02020603050405020304" pitchFamily="18" charset="0"/>
              </a:rPr>
              <a:t>en </a:t>
            </a:r>
            <a:r>
              <a:rPr lang="es-419" spc="25" dirty="0">
                <a:ea typeface="Calibri" panose="020F0502020204030204" pitchFamily="34" charset="0"/>
                <a:cs typeface="Times New Roman" panose="02020603050405020304" pitchFamily="18" charset="0"/>
              </a:rPr>
              <a:t>la determinación de causas de  </a:t>
            </a:r>
            <a:r>
              <a:rPr lang="es-419" sz="1800" b="0" i="0" spc="25" dirty="0">
                <a:effectLst/>
                <a:ea typeface="Calibri" panose="020F0502020204030204" pitchFamily="34" charset="0"/>
                <a:cs typeface="Times New Roman" panose="02020603050405020304" pitchFamily="18" charset="0"/>
              </a:rPr>
              <a:t>los accidentes de trabajo </a:t>
            </a:r>
            <a:r>
              <a:rPr lang="es-419" spc="25" dirty="0">
                <a:ea typeface="Calibri" panose="020F0502020204030204" pitchFamily="34" charset="0"/>
                <a:cs typeface="Times New Roman" panose="02020603050405020304" pitchFamily="18" charset="0"/>
              </a:rPr>
              <a:t>ocurridos a los servidores publico y contratista;</a:t>
            </a:r>
            <a:r>
              <a:rPr lang="es-419" sz="1800" b="0" i="0" spc="25" dirty="0">
                <a:effectLst/>
                <a:ea typeface="Calibri" panose="020F0502020204030204" pitchFamily="34" charset="0"/>
                <a:cs typeface="Times New Roman" panose="02020603050405020304" pitchFamily="18" charset="0"/>
              </a:rPr>
              <a:t> lo anterior se constituye en factores de riesgos que inciden en la ocurrencia de sucesos no deseados que, por supuesto dejan consecuencias significativas, tanto en la pérdida de capacidad laboral de los trabajadores como para el proceso mismo.</a:t>
            </a:r>
          </a:p>
        </p:txBody>
      </p:sp>
      <p:sp>
        <p:nvSpPr>
          <p:cNvPr id="9" name="CuadroTexto 8">
            <a:extLst>
              <a:ext uri="{FF2B5EF4-FFF2-40B4-BE49-F238E27FC236}">
                <a16:creationId xmlns:a16="http://schemas.microsoft.com/office/drawing/2014/main" id="{296CD4A5-7ADF-429F-9604-29E83334850E}"/>
              </a:ext>
            </a:extLst>
          </p:cNvPr>
          <p:cNvSpPr txBox="1"/>
          <p:nvPr/>
        </p:nvSpPr>
        <p:spPr>
          <a:xfrm>
            <a:off x="3887372" y="689317"/>
            <a:ext cx="3062068" cy="584775"/>
          </a:xfrm>
          <a:prstGeom prst="rect">
            <a:avLst/>
          </a:prstGeom>
          <a:noFill/>
        </p:spPr>
        <p:txBody>
          <a:bodyPr wrap="square" rtlCol="0">
            <a:spAutoFit/>
          </a:bodyPr>
          <a:lstStyle/>
          <a:p>
            <a:r>
              <a:rPr lang="es-ES" sz="3200" b="1" dirty="0"/>
              <a:t>INTRODUCCIÓN</a:t>
            </a:r>
            <a:endParaRPr lang="es-CO" sz="3200" b="1" dirty="0"/>
          </a:p>
        </p:txBody>
      </p:sp>
    </p:spTree>
    <p:extLst>
      <p:ext uri="{BB962C8B-B14F-4D97-AF65-F5344CB8AC3E}">
        <p14:creationId xmlns:p14="http://schemas.microsoft.com/office/powerpoint/2010/main" val="869552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039EF-EDC5-429C-9647-81BDBFB68982}"/>
            </a:ext>
          </a:extLst>
        </p:cNvPr>
        <p:cNvGrpSpPr/>
        <p:nvPr/>
      </p:nvGrpSpPr>
      <p:grpSpPr>
        <a:xfrm>
          <a:off x="0" y="0"/>
          <a:ext cx="0" cy="0"/>
          <a:chOff x="0" y="0"/>
          <a:chExt cx="0" cy="0"/>
        </a:xfrm>
      </p:grpSpPr>
      <p:sp>
        <p:nvSpPr>
          <p:cNvPr id="2" name="CuadroTexto 21">
            <a:extLst>
              <a:ext uri="{FF2B5EF4-FFF2-40B4-BE49-F238E27FC236}">
                <a16:creationId xmlns:a16="http://schemas.microsoft.com/office/drawing/2014/main" id="{72279A8C-F2B7-DBF3-C1B0-646BA68D9485}"/>
              </a:ext>
            </a:extLst>
          </p:cNvPr>
          <p:cNvSpPr txBox="1">
            <a:spLocks noChangeArrowheads="1"/>
          </p:cNvSpPr>
          <p:nvPr/>
        </p:nvSpPr>
        <p:spPr bwMode="auto">
          <a:xfrm>
            <a:off x="6900201" y="2956015"/>
            <a:ext cx="4649374" cy="1323439"/>
          </a:xfrm>
          <a:prstGeom prst="rect">
            <a:avLst/>
          </a:prstGeom>
          <a:solidFill>
            <a:schemeClr val="accent6">
              <a:lumMod val="40000"/>
              <a:lumOff val="60000"/>
            </a:schemeClr>
          </a:solidFill>
          <a:ln>
            <a:noFill/>
          </a:ln>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a:defRPr>
                <a:solidFill>
                  <a:schemeClr val="tx1"/>
                </a:solidFill>
                <a:latin typeface="Calibri" panose="020F0502020204030204" pitchFamily="34" charset="0"/>
                <a:cs typeface="Arial" panose="020B0604020202020204" pitchFamily="34" charset="0"/>
              </a:defRPr>
            </a:lvl2pPr>
            <a:lvl3pPr>
              <a:defRPr>
                <a:solidFill>
                  <a:schemeClr val="tx1"/>
                </a:solidFill>
                <a:latin typeface="Calibri" panose="020F0502020204030204" pitchFamily="34" charset="0"/>
                <a:cs typeface="Arial" panose="020B0604020202020204" pitchFamily="34" charset="0"/>
              </a:defRPr>
            </a:lvl3pPr>
            <a:lvl4pPr>
              <a:defRPr>
                <a:solidFill>
                  <a:schemeClr val="tx1"/>
                </a:solidFill>
                <a:latin typeface="Calibri" panose="020F0502020204030204" pitchFamily="34" charset="0"/>
                <a:cs typeface="Arial" panose="020B0604020202020204" pitchFamily="34" charset="0"/>
              </a:defRPr>
            </a:lvl4pPr>
            <a:lvl5pPr>
              <a:defRPr>
                <a:solidFill>
                  <a:schemeClr val="tx1"/>
                </a:solidFill>
                <a:latin typeface="Calibri" panose="020F0502020204030204" pitchFamily="34" charset="0"/>
                <a:cs typeface="Arial" panose="020B0604020202020204" pitchFamily="34" charset="0"/>
              </a:defRPr>
            </a:lvl5pPr>
            <a:lvl6pPr marL="22844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7416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1988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656013" indent="569913"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defTabSz="914400" eaLnBrk="1" hangingPunct="1">
              <a:defRPr/>
            </a:pPr>
            <a:endParaRPr lang="es-CO" altLang="es-CO" sz="2400" u="sng" dirty="0">
              <a:latin typeface="Abadi" panose="020F0502020204030204" pitchFamily="34" charset="0"/>
              <a:ea typeface="ADLaM Display" panose="02010000000000000000" pitchFamily="2" charset="0"/>
              <a:cs typeface="ADLaM Display" panose="02010000000000000000" pitchFamily="2" charset="0"/>
            </a:endParaRPr>
          </a:p>
          <a:p>
            <a:pPr algn="just" defTabSz="914400" eaLnBrk="1" hangingPunct="1">
              <a:defRPr/>
            </a:pPr>
            <a:r>
              <a:rPr lang="es-CO" altLang="es-CO" sz="2000" dirty="0">
                <a:latin typeface="Abadi" panose="020F0502020204030204" pitchFamily="34" charset="0"/>
                <a:ea typeface="ADLaM Display" panose="02010000000000000000" pitchFamily="2" charset="0"/>
                <a:cs typeface="ADLaM Display" panose="02010000000000000000" pitchFamily="2" charset="0"/>
              </a:rPr>
              <a:t>No. Accidentes servidores público: </a:t>
            </a:r>
            <a:r>
              <a:rPr lang="es-CO" altLang="es-CO" sz="2000" b="1" dirty="0">
                <a:latin typeface="Abadi" panose="020F0502020204030204" pitchFamily="34" charset="0"/>
                <a:ea typeface="ADLaM Display" panose="02010000000000000000" pitchFamily="2" charset="0"/>
                <a:cs typeface="ADLaM Display" panose="02010000000000000000" pitchFamily="2" charset="0"/>
              </a:rPr>
              <a:t>15 </a:t>
            </a:r>
          </a:p>
          <a:p>
            <a:pPr algn="just" defTabSz="914400" eaLnBrk="1" hangingPunct="1">
              <a:defRPr/>
            </a:pPr>
            <a:r>
              <a:rPr lang="es-CO" sz="2000" dirty="0">
                <a:latin typeface="Abadi" panose="020F0502020204030204" pitchFamily="34" charset="0"/>
                <a:ea typeface="ADLaM Display" panose="02010000000000000000" pitchFamily="2" charset="0"/>
                <a:cs typeface="ADLaM Display" panose="02010000000000000000" pitchFamily="2" charset="0"/>
              </a:rPr>
              <a:t>No. Accidente Independientes:  3</a:t>
            </a:r>
            <a:endParaRPr lang="es-CO" sz="2000" b="1" dirty="0">
              <a:latin typeface="Abadi" panose="020F0502020204030204" pitchFamily="34" charset="0"/>
              <a:ea typeface="ADLaM Display" panose="02010000000000000000" pitchFamily="2" charset="0"/>
              <a:cs typeface="ADLaM Display" panose="02010000000000000000" pitchFamily="2" charset="0"/>
            </a:endParaRPr>
          </a:p>
          <a:p>
            <a:pPr defTabSz="914400" eaLnBrk="1" hangingPunct="1">
              <a:defRPr/>
            </a:pPr>
            <a:endParaRPr lang="es-CO" altLang="es-CO" sz="1600" dirty="0">
              <a:solidFill>
                <a:srgbClr val="00008F"/>
              </a:solidFill>
            </a:endParaRPr>
          </a:p>
        </p:txBody>
      </p:sp>
      <p:sp>
        <p:nvSpPr>
          <p:cNvPr id="5" name="CuadroTexto 4">
            <a:extLst>
              <a:ext uri="{FF2B5EF4-FFF2-40B4-BE49-F238E27FC236}">
                <a16:creationId xmlns:a16="http://schemas.microsoft.com/office/drawing/2014/main" id="{41512913-E059-41BA-B608-1D22B0BB2000}"/>
              </a:ext>
            </a:extLst>
          </p:cNvPr>
          <p:cNvSpPr txBox="1"/>
          <p:nvPr/>
        </p:nvSpPr>
        <p:spPr>
          <a:xfrm>
            <a:off x="2908494" y="759876"/>
            <a:ext cx="6098344" cy="830997"/>
          </a:xfrm>
          <a:prstGeom prst="rect">
            <a:avLst/>
          </a:prstGeom>
          <a:noFill/>
        </p:spPr>
        <p:txBody>
          <a:bodyPr wrap="square">
            <a:spAutoFit/>
          </a:bodyPr>
          <a:lstStyle/>
          <a:p>
            <a:pPr algn="ctr"/>
            <a:r>
              <a:rPr lang="es-CO" sz="2000" dirty="0">
                <a:latin typeface="ADLaM Display" panose="020F0502020204030204" pitchFamily="2" charset="0"/>
                <a:ea typeface="ADLaM Display" panose="020F0502020204030204" pitchFamily="2" charset="0"/>
                <a:cs typeface="ADLaM Display" panose="020F0502020204030204" pitchFamily="2" charset="0"/>
              </a:rPr>
              <a:t> </a:t>
            </a:r>
            <a:r>
              <a:rPr lang="es-CO" sz="2400" b="1" dirty="0">
                <a:latin typeface="ADLaM Display" panose="020F0502020204030204" pitchFamily="2" charset="0"/>
                <a:ea typeface="ADLaM Display" panose="020F0502020204030204" pitchFamily="2" charset="0"/>
                <a:cs typeface="ADLaM Display" panose="020F0502020204030204" pitchFamily="2" charset="0"/>
              </a:rPr>
              <a:t>NÚMERO</a:t>
            </a:r>
            <a:r>
              <a:rPr lang="es-CO" sz="2400" dirty="0">
                <a:latin typeface="ADLaM Display" panose="020F0502020204030204" pitchFamily="2" charset="0"/>
                <a:ea typeface="ADLaM Display" panose="020F0502020204030204" pitchFamily="2" charset="0"/>
                <a:cs typeface="ADLaM Display" panose="020F0502020204030204" pitchFamily="2" charset="0"/>
              </a:rPr>
              <a:t> </a:t>
            </a:r>
            <a:r>
              <a:rPr lang="es-CO" sz="2400" b="1" dirty="0">
                <a:latin typeface="ADLaM Display" panose="020F0502020204030204" pitchFamily="2" charset="0"/>
                <a:ea typeface="ADLaM Display" panose="020F0502020204030204" pitchFamily="2" charset="0"/>
                <a:cs typeface="ADLaM Display" panose="020F0502020204030204" pitchFamily="2" charset="0"/>
              </a:rPr>
              <a:t>DE</a:t>
            </a:r>
            <a:r>
              <a:rPr lang="es-CO" sz="2400" dirty="0">
                <a:latin typeface="ADLaM Display" panose="020F0502020204030204" pitchFamily="2" charset="0"/>
                <a:ea typeface="ADLaM Display" panose="020F0502020204030204" pitchFamily="2" charset="0"/>
                <a:cs typeface="ADLaM Display" panose="020F0502020204030204" pitchFamily="2" charset="0"/>
              </a:rPr>
              <a:t> </a:t>
            </a:r>
            <a:r>
              <a:rPr lang="es-CO" sz="2400" b="1" dirty="0">
                <a:latin typeface="ADLaM Display" panose="020F0502020204030204" pitchFamily="2" charset="0"/>
                <a:ea typeface="ADLaM Display" panose="020F0502020204030204" pitchFamily="2" charset="0"/>
                <a:cs typeface="ADLaM Display" panose="020F0502020204030204" pitchFamily="2" charset="0"/>
              </a:rPr>
              <a:t>ACCIDENTES OCURRIDOS EN EL PERIODO 2024</a:t>
            </a:r>
            <a:r>
              <a:rPr lang="es-CO" sz="2400" dirty="0">
                <a:latin typeface="ADLaM Display" panose="020F0502020204030204" pitchFamily="2" charset="0"/>
                <a:ea typeface="ADLaM Display" panose="020F0502020204030204" pitchFamily="2" charset="0"/>
                <a:cs typeface="ADLaM Display" panose="020F0502020204030204" pitchFamily="2" charset="0"/>
              </a:rPr>
              <a:t> </a:t>
            </a:r>
          </a:p>
        </p:txBody>
      </p:sp>
      <p:pic>
        <p:nvPicPr>
          <p:cNvPr id="1028" name="Picture 4" descr="Gran Número Verde 18 Fotos, retratos, imágenes y fotografía ...">
            <a:extLst>
              <a:ext uri="{FF2B5EF4-FFF2-40B4-BE49-F238E27FC236}">
                <a16:creationId xmlns:a16="http://schemas.microsoft.com/office/drawing/2014/main" id="{F5FB9FC9-B0A6-421B-A758-E70A89D68716}"/>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746740" y="2774452"/>
            <a:ext cx="3349260" cy="2367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60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039EF-EDC5-429C-9647-81BDBFB68982}"/>
            </a:ext>
          </a:extLst>
        </p:cNvPr>
        <p:cNvGrpSpPr/>
        <p:nvPr/>
      </p:nvGrpSpPr>
      <p:grpSpPr>
        <a:xfrm>
          <a:off x="0" y="0"/>
          <a:ext cx="0" cy="0"/>
          <a:chOff x="0" y="0"/>
          <a:chExt cx="0" cy="0"/>
        </a:xfrm>
      </p:grpSpPr>
      <p:graphicFrame>
        <p:nvGraphicFramePr>
          <p:cNvPr id="10" name="Diagrama 9">
            <a:extLst>
              <a:ext uri="{FF2B5EF4-FFF2-40B4-BE49-F238E27FC236}">
                <a16:creationId xmlns:a16="http://schemas.microsoft.com/office/drawing/2014/main" id="{C1384B57-3FB2-4768-9D0D-35082BC29FBC}"/>
              </a:ext>
            </a:extLst>
          </p:cNvPr>
          <p:cNvGraphicFramePr/>
          <p:nvPr>
            <p:extLst>
              <p:ext uri="{D42A27DB-BD31-4B8C-83A1-F6EECF244321}">
                <p14:modId xmlns:p14="http://schemas.microsoft.com/office/powerpoint/2010/main" val="2741235033"/>
              </p:ext>
            </p:extLst>
          </p:nvPr>
        </p:nvGraphicFramePr>
        <p:xfrm>
          <a:off x="1786597" y="1448973"/>
          <a:ext cx="9777046"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uadroTexto 1">
            <a:extLst>
              <a:ext uri="{FF2B5EF4-FFF2-40B4-BE49-F238E27FC236}">
                <a16:creationId xmlns:a16="http://schemas.microsoft.com/office/drawing/2014/main" id="{0646DB11-BBC4-4B8D-95A9-A3F32E1C4F56}"/>
              </a:ext>
            </a:extLst>
          </p:cNvPr>
          <p:cNvSpPr txBox="1"/>
          <p:nvPr/>
        </p:nvSpPr>
        <p:spPr>
          <a:xfrm>
            <a:off x="2928261" y="4290616"/>
            <a:ext cx="829994" cy="830997"/>
          </a:xfrm>
          <a:prstGeom prst="rect">
            <a:avLst/>
          </a:prstGeom>
          <a:noFill/>
        </p:spPr>
        <p:txBody>
          <a:bodyPr wrap="square" rtlCol="0">
            <a:spAutoFit/>
          </a:bodyPr>
          <a:lstStyle/>
          <a:p>
            <a:r>
              <a:rPr lang="es-ES" sz="4800" b="1" dirty="0"/>
              <a:t>11</a:t>
            </a:r>
            <a:endParaRPr lang="es-CO" sz="4800" b="1" dirty="0"/>
          </a:p>
        </p:txBody>
      </p:sp>
      <p:sp>
        <p:nvSpPr>
          <p:cNvPr id="5" name="CuadroTexto 4">
            <a:extLst>
              <a:ext uri="{FF2B5EF4-FFF2-40B4-BE49-F238E27FC236}">
                <a16:creationId xmlns:a16="http://schemas.microsoft.com/office/drawing/2014/main" id="{E8CA0B03-D835-48E2-93A7-0CCB697E1BBF}"/>
              </a:ext>
            </a:extLst>
          </p:cNvPr>
          <p:cNvSpPr txBox="1"/>
          <p:nvPr/>
        </p:nvSpPr>
        <p:spPr>
          <a:xfrm>
            <a:off x="5367279" y="4290616"/>
            <a:ext cx="829994" cy="830997"/>
          </a:xfrm>
          <a:prstGeom prst="rect">
            <a:avLst/>
          </a:prstGeom>
          <a:noFill/>
        </p:spPr>
        <p:txBody>
          <a:bodyPr wrap="square" rtlCol="0">
            <a:spAutoFit/>
          </a:bodyPr>
          <a:lstStyle/>
          <a:p>
            <a:r>
              <a:rPr lang="es-ES" sz="4800" b="1" dirty="0"/>
              <a:t>2</a:t>
            </a:r>
            <a:endParaRPr lang="es-CO" sz="4800" b="1" dirty="0"/>
          </a:p>
        </p:txBody>
      </p:sp>
      <p:sp>
        <p:nvSpPr>
          <p:cNvPr id="7" name="CuadroTexto 6">
            <a:extLst>
              <a:ext uri="{FF2B5EF4-FFF2-40B4-BE49-F238E27FC236}">
                <a16:creationId xmlns:a16="http://schemas.microsoft.com/office/drawing/2014/main" id="{5DD23373-9635-4523-8A87-09D6531BCF23}"/>
              </a:ext>
            </a:extLst>
          </p:cNvPr>
          <p:cNvSpPr txBox="1"/>
          <p:nvPr/>
        </p:nvSpPr>
        <p:spPr>
          <a:xfrm>
            <a:off x="2269525" y="671118"/>
            <a:ext cx="9420727" cy="523220"/>
          </a:xfrm>
          <a:prstGeom prst="rect">
            <a:avLst/>
          </a:prstGeom>
          <a:noFill/>
        </p:spPr>
        <p:txBody>
          <a:bodyPr wrap="square" rtlCol="0">
            <a:spAutoFit/>
          </a:bodyPr>
          <a:lstStyle/>
          <a:p>
            <a:pPr algn="ctr"/>
            <a:r>
              <a:rPr lang="es-CO" sz="2800" dirty="0">
                <a:latin typeface="ADLaM Display" panose="020F0502020204030204" pitchFamily="2" charset="0"/>
                <a:ea typeface="ADLaM Display" panose="020F0502020204030204" pitchFamily="2" charset="0"/>
                <a:cs typeface="ADLaM Display" panose="020F0502020204030204" pitchFamily="2" charset="0"/>
              </a:rPr>
              <a:t> </a:t>
            </a:r>
            <a:r>
              <a:rPr lang="es-CO" sz="2800" b="1" dirty="0">
                <a:latin typeface="ADLaM Display" panose="020F0502020204030204" pitchFamily="2" charset="0"/>
                <a:ea typeface="ADLaM Display" panose="020F0502020204030204" pitchFamily="2" charset="0"/>
                <a:cs typeface="ADLaM Display" panose="020F0502020204030204" pitchFamily="2" charset="0"/>
              </a:rPr>
              <a:t>CARACTERIZACIÓN DE LA ACCIDENTALIDAD- 2024</a:t>
            </a:r>
            <a:r>
              <a:rPr lang="es-CO" sz="2800" dirty="0">
                <a:latin typeface="ADLaM Display" panose="020F0502020204030204" pitchFamily="2" charset="0"/>
                <a:ea typeface="ADLaM Display" panose="020F0502020204030204" pitchFamily="2" charset="0"/>
                <a:cs typeface="ADLaM Display" panose="020F0502020204030204" pitchFamily="2" charset="0"/>
              </a:rPr>
              <a:t> </a:t>
            </a:r>
          </a:p>
        </p:txBody>
      </p:sp>
      <p:sp>
        <p:nvSpPr>
          <p:cNvPr id="12" name="CuadroTexto 11">
            <a:extLst>
              <a:ext uri="{FF2B5EF4-FFF2-40B4-BE49-F238E27FC236}">
                <a16:creationId xmlns:a16="http://schemas.microsoft.com/office/drawing/2014/main" id="{2D07762E-8354-459B-BF50-57E5E9926FD9}"/>
              </a:ext>
            </a:extLst>
          </p:cNvPr>
          <p:cNvSpPr txBox="1"/>
          <p:nvPr/>
        </p:nvSpPr>
        <p:spPr>
          <a:xfrm>
            <a:off x="7806297" y="4290616"/>
            <a:ext cx="829994" cy="830997"/>
          </a:xfrm>
          <a:prstGeom prst="rect">
            <a:avLst/>
          </a:prstGeom>
          <a:noFill/>
        </p:spPr>
        <p:txBody>
          <a:bodyPr wrap="square" rtlCol="0">
            <a:spAutoFit/>
          </a:bodyPr>
          <a:lstStyle/>
          <a:p>
            <a:r>
              <a:rPr lang="es-ES" sz="4800" b="1" dirty="0"/>
              <a:t>4</a:t>
            </a:r>
            <a:endParaRPr lang="es-CO" sz="4800" b="1" dirty="0"/>
          </a:p>
        </p:txBody>
      </p:sp>
      <p:sp>
        <p:nvSpPr>
          <p:cNvPr id="14" name="CuadroTexto 13">
            <a:extLst>
              <a:ext uri="{FF2B5EF4-FFF2-40B4-BE49-F238E27FC236}">
                <a16:creationId xmlns:a16="http://schemas.microsoft.com/office/drawing/2014/main" id="{2CA0DB4E-C008-430A-86EE-9065EE447B97}"/>
              </a:ext>
            </a:extLst>
          </p:cNvPr>
          <p:cNvSpPr txBox="1"/>
          <p:nvPr/>
        </p:nvSpPr>
        <p:spPr>
          <a:xfrm>
            <a:off x="10225651" y="4290622"/>
            <a:ext cx="829994" cy="830997"/>
          </a:xfrm>
          <a:prstGeom prst="rect">
            <a:avLst/>
          </a:prstGeom>
          <a:noFill/>
        </p:spPr>
        <p:txBody>
          <a:bodyPr wrap="square" rtlCol="0">
            <a:spAutoFit/>
          </a:bodyPr>
          <a:lstStyle/>
          <a:p>
            <a:r>
              <a:rPr lang="es-ES" sz="4800" b="1" dirty="0"/>
              <a:t>1</a:t>
            </a:r>
            <a:endParaRPr lang="es-CO" sz="4800" b="1" dirty="0"/>
          </a:p>
        </p:txBody>
      </p:sp>
    </p:spTree>
    <p:extLst>
      <p:ext uri="{BB962C8B-B14F-4D97-AF65-F5344CB8AC3E}">
        <p14:creationId xmlns:p14="http://schemas.microsoft.com/office/powerpoint/2010/main" val="1379794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F365A30-B8BB-4F22-A0E8-C6840C1EE3D2}"/>
              </a:ext>
            </a:extLst>
          </p:cNvPr>
          <p:cNvSpPr txBox="1"/>
          <p:nvPr/>
        </p:nvSpPr>
        <p:spPr>
          <a:xfrm>
            <a:off x="2461846" y="275457"/>
            <a:ext cx="5345723" cy="400110"/>
          </a:xfrm>
          <a:prstGeom prst="rect">
            <a:avLst/>
          </a:prstGeom>
          <a:noFill/>
        </p:spPr>
        <p:txBody>
          <a:bodyPr wrap="square" rtlCol="0">
            <a:spAutoFit/>
          </a:bodyPr>
          <a:lstStyle/>
          <a:p>
            <a:r>
              <a:rPr lang="es-ES" sz="2000" b="1" dirty="0"/>
              <a:t>Mecanismo del Accidente:  </a:t>
            </a:r>
            <a:r>
              <a:rPr lang="es-ES" sz="2000" dirty="0"/>
              <a:t>Caída de Personas</a:t>
            </a:r>
            <a:endParaRPr lang="es-CO" sz="2000" dirty="0"/>
          </a:p>
        </p:txBody>
      </p:sp>
      <p:sp>
        <p:nvSpPr>
          <p:cNvPr id="4" name="CuadroTexto 3">
            <a:extLst>
              <a:ext uri="{FF2B5EF4-FFF2-40B4-BE49-F238E27FC236}">
                <a16:creationId xmlns:a16="http://schemas.microsoft.com/office/drawing/2014/main" id="{E969E750-EFD3-4395-B966-92017B0D1E1C}"/>
              </a:ext>
            </a:extLst>
          </p:cNvPr>
          <p:cNvSpPr txBox="1"/>
          <p:nvPr/>
        </p:nvSpPr>
        <p:spPr>
          <a:xfrm>
            <a:off x="2461846" y="694074"/>
            <a:ext cx="9730153" cy="707886"/>
          </a:xfrm>
          <a:prstGeom prst="rect">
            <a:avLst/>
          </a:prstGeom>
          <a:noFill/>
        </p:spPr>
        <p:txBody>
          <a:bodyPr wrap="square" rtlCol="0">
            <a:spAutoFit/>
          </a:bodyPr>
          <a:lstStyle/>
          <a:p>
            <a:r>
              <a:rPr lang="es-ES" sz="2000" b="1" dirty="0"/>
              <a:t>Tipo de Lesión:  1. </a:t>
            </a:r>
            <a:r>
              <a:rPr lang="es-ES" sz="2000" dirty="0"/>
              <a:t>Golpe o contusión o aplastamiento.                                                                    </a:t>
            </a:r>
            <a:r>
              <a:rPr lang="es-ES" sz="2000" b="1" dirty="0"/>
              <a:t>2. T</a:t>
            </a:r>
            <a:r>
              <a:rPr lang="es-ES" sz="2000" dirty="0"/>
              <a:t>rauma superficial                                                                   </a:t>
            </a:r>
            <a:endParaRPr lang="es-CO" sz="2000" dirty="0"/>
          </a:p>
        </p:txBody>
      </p:sp>
      <p:sp>
        <p:nvSpPr>
          <p:cNvPr id="5" name="Rectángulo: esquinas redondeadas 4">
            <a:extLst>
              <a:ext uri="{FF2B5EF4-FFF2-40B4-BE49-F238E27FC236}">
                <a16:creationId xmlns:a16="http://schemas.microsoft.com/office/drawing/2014/main" id="{11C1A47A-70A0-4AC7-9277-46DE5E8C444C}"/>
              </a:ext>
            </a:extLst>
          </p:cNvPr>
          <p:cNvSpPr/>
          <p:nvPr/>
        </p:nvSpPr>
        <p:spPr>
          <a:xfrm>
            <a:off x="2023400" y="2630658"/>
            <a:ext cx="2293034" cy="307107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*Caída dentro de la institución.</a:t>
            </a:r>
          </a:p>
          <a:p>
            <a:pPr algn="just"/>
            <a:r>
              <a:rPr lang="es-ES" dirty="0">
                <a:solidFill>
                  <a:schemeClr val="tx1"/>
                </a:solidFill>
              </a:rPr>
              <a:t>*Caídas  en actividades de campo.                   *Golpe contusión con objetos.         </a:t>
            </a:r>
            <a:endParaRPr lang="es-CO" dirty="0"/>
          </a:p>
        </p:txBody>
      </p:sp>
      <p:sp>
        <p:nvSpPr>
          <p:cNvPr id="8" name="Rectángulo: esquinas redondeadas 7">
            <a:extLst>
              <a:ext uri="{FF2B5EF4-FFF2-40B4-BE49-F238E27FC236}">
                <a16:creationId xmlns:a16="http://schemas.microsoft.com/office/drawing/2014/main" id="{7E511768-C489-472B-BE8B-447A084D4A01}"/>
              </a:ext>
            </a:extLst>
          </p:cNvPr>
          <p:cNvSpPr/>
          <p:nvPr/>
        </p:nvSpPr>
        <p:spPr>
          <a:xfrm>
            <a:off x="2086705"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¡QUE PASO!</a:t>
            </a:r>
            <a:endParaRPr lang="es-CO" b="1" dirty="0"/>
          </a:p>
        </p:txBody>
      </p:sp>
      <p:sp>
        <p:nvSpPr>
          <p:cNvPr id="9" name="Rectángulo: esquinas redondeadas 8">
            <a:extLst>
              <a:ext uri="{FF2B5EF4-FFF2-40B4-BE49-F238E27FC236}">
                <a16:creationId xmlns:a16="http://schemas.microsoft.com/office/drawing/2014/main" id="{D246BD19-3C38-4979-9726-5745EBC768A5}"/>
              </a:ext>
            </a:extLst>
          </p:cNvPr>
          <p:cNvSpPr/>
          <p:nvPr/>
        </p:nvSpPr>
        <p:spPr>
          <a:xfrm>
            <a:off x="5247249" y="2615515"/>
            <a:ext cx="2293034" cy="30862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a:solidFill>
                  <a:schemeClr val="tx1"/>
                </a:solidFill>
              </a:rPr>
              <a:t>*Condiciones ambientales  peligrosas (piso resbaloso).</a:t>
            </a:r>
          </a:p>
          <a:p>
            <a:pPr algn="just"/>
            <a:r>
              <a:rPr lang="es-ES" sz="1600" dirty="0">
                <a:solidFill>
                  <a:schemeClr val="tx1"/>
                </a:solidFill>
              </a:rPr>
              <a:t>*Falta de atención a la ejecución de la tarea y las condiciones del piso.   </a:t>
            </a:r>
          </a:p>
          <a:p>
            <a:pPr algn="just"/>
            <a:r>
              <a:rPr lang="es-ES" sz="1600" dirty="0">
                <a:solidFill>
                  <a:schemeClr val="tx1"/>
                </a:solidFill>
              </a:rPr>
              <a:t>*No señalar o advertir peligros del área. *Terreno de alta pendiente.              </a:t>
            </a:r>
            <a:endParaRPr lang="es-CO" sz="1600" dirty="0">
              <a:solidFill>
                <a:schemeClr val="tx1"/>
              </a:solidFill>
            </a:endParaRPr>
          </a:p>
        </p:txBody>
      </p:sp>
      <p:sp>
        <p:nvSpPr>
          <p:cNvPr id="10" name="Rectángulo: esquinas redondeadas 9">
            <a:extLst>
              <a:ext uri="{FF2B5EF4-FFF2-40B4-BE49-F238E27FC236}">
                <a16:creationId xmlns:a16="http://schemas.microsoft.com/office/drawing/2014/main" id="{0E017DE7-583E-4916-937D-96279840FC76}"/>
              </a:ext>
            </a:extLst>
          </p:cNvPr>
          <p:cNvSpPr/>
          <p:nvPr/>
        </p:nvSpPr>
        <p:spPr>
          <a:xfrm>
            <a:off x="5282418"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¿POR QUE ?</a:t>
            </a:r>
            <a:endParaRPr lang="es-CO" b="1" dirty="0"/>
          </a:p>
        </p:txBody>
      </p:sp>
      <p:sp>
        <p:nvSpPr>
          <p:cNvPr id="11" name="Rectángulo: esquinas redondeadas 10">
            <a:extLst>
              <a:ext uri="{FF2B5EF4-FFF2-40B4-BE49-F238E27FC236}">
                <a16:creationId xmlns:a16="http://schemas.microsoft.com/office/drawing/2014/main" id="{1D6F410E-A931-4B63-BA4D-E4DA189CA43D}"/>
              </a:ext>
            </a:extLst>
          </p:cNvPr>
          <p:cNvSpPr/>
          <p:nvPr/>
        </p:nvSpPr>
        <p:spPr>
          <a:xfrm>
            <a:off x="8541435" y="2645800"/>
            <a:ext cx="2293034" cy="305593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O" dirty="0">
                <a:solidFill>
                  <a:schemeClr val="tx1"/>
                </a:solidFill>
              </a:rPr>
              <a:t>*Socialización  lecciones aprendidas.</a:t>
            </a:r>
          </a:p>
          <a:p>
            <a:pPr algn="just"/>
            <a:r>
              <a:rPr lang="es-CO" dirty="0">
                <a:solidFill>
                  <a:schemeClr val="tx1"/>
                </a:solidFill>
              </a:rPr>
              <a:t>*Campaña de prevención de caídas.    </a:t>
            </a:r>
          </a:p>
          <a:p>
            <a:pPr algn="just"/>
            <a:r>
              <a:rPr lang="es-CO" dirty="0">
                <a:solidFill>
                  <a:schemeClr val="tx1"/>
                </a:solidFill>
              </a:rPr>
              <a:t>*Capacitación Autocuidado.                           </a:t>
            </a:r>
          </a:p>
        </p:txBody>
      </p:sp>
      <p:sp>
        <p:nvSpPr>
          <p:cNvPr id="12" name="Rectángulo: esquinas redondeadas 11">
            <a:extLst>
              <a:ext uri="{FF2B5EF4-FFF2-40B4-BE49-F238E27FC236}">
                <a16:creationId xmlns:a16="http://schemas.microsoft.com/office/drawing/2014/main" id="{C18F5AF0-7DAA-4396-9057-0E834DFFBD92}"/>
              </a:ext>
            </a:extLst>
          </p:cNvPr>
          <p:cNvSpPr/>
          <p:nvPr/>
        </p:nvSpPr>
        <p:spPr>
          <a:xfrm>
            <a:off x="8541435" y="2080377"/>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ACCIONES DE MEJORA</a:t>
            </a:r>
            <a:endParaRPr lang="es-CO" sz="1600" b="1" dirty="0"/>
          </a:p>
        </p:txBody>
      </p:sp>
    </p:spTree>
    <p:extLst>
      <p:ext uri="{BB962C8B-B14F-4D97-AF65-F5344CB8AC3E}">
        <p14:creationId xmlns:p14="http://schemas.microsoft.com/office/powerpoint/2010/main" val="3174372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F365A30-B8BB-4F22-A0E8-C6840C1EE3D2}"/>
              </a:ext>
            </a:extLst>
          </p:cNvPr>
          <p:cNvSpPr txBox="1"/>
          <p:nvPr/>
        </p:nvSpPr>
        <p:spPr>
          <a:xfrm>
            <a:off x="2461847" y="590842"/>
            <a:ext cx="7849771" cy="400110"/>
          </a:xfrm>
          <a:prstGeom prst="rect">
            <a:avLst/>
          </a:prstGeom>
          <a:noFill/>
        </p:spPr>
        <p:txBody>
          <a:bodyPr wrap="square" rtlCol="0">
            <a:spAutoFit/>
          </a:bodyPr>
          <a:lstStyle/>
          <a:p>
            <a:r>
              <a:rPr lang="es-ES" sz="2000" b="1" dirty="0"/>
              <a:t>Mecanismo del Accidente:  </a:t>
            </a:r>
            <a:r>
              <a:rPr lang="es-ES" sz="2000" dirty="0"/>
              <a:t>Caída de Personas. </a:t>
            </a:r>
            <a:endParaRPr lang="es-CO" sz="2000" dirty="0"/>
          </a:p>
        </p:txBody>
      </p:sp>
      <p:sp>
        <p:nvSpPr>
          <p:cNvPr id="5" name="Rectángulo: esquinas redondeadas 4">
            <a:extLst>
              <a:ext uri="{FF2B5EF4-FFF2-40B4-BE49-F238E27FC236}">
                <a16:creationId xmlns:a16="http://schemas.microsoft.com/office/drawing/2014/main" id="{11C1A47A-70A0-4AC7-9277-46DE5E8C444C}"/>
              </a:ext>
            </a:extLst>
          </p:cNvPr>
          <p:cNvSpPr/>
          <p:nvPr/>
        </p:nvSpPr>
        <p:spPr>
          <a:xfrm>
            <a:off x="2023401"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*Caídas  en actividades de campo.</a:t>
            </a:r>
            <a:endParaRPr lang="es-CO" dirty="0"/>
          </a:p>
        </p:txBody>
      </p:sp>
      <p:sp>
        <p:nvSpPr>
          <p:cNvPr id="8" name="Rectángulo: esquinas redondeadas 7">
            <a:extLst>
              <a:ext uri="{FF2B5EF4-FFF2-40B4-BE49-F238E27FC236}">
                <a16:creationId xmlns:a16="http://schemas.microsoft.com/office/drawing/2014/main" id="{7E511768-C489-472B-BE8B-447A084D4A01}"/>
              </a:ext>
            </a:extLst>
          </p:cNvPr>
          <p:cNvSpPr/>
          <p:nvPr/>
        </p:nvSpPr>
        <p:spPr>
          <a:xfrm>
            <a:off x="2086705"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¡QUE PASO!</a:t>
            </a:r>
            <a:endParaRPr lang="es-CO" b="1" dirty="0"/>
          </a:p>
        </p:txBody>
      </p:sp>
      <p:sp>
        <p:nvSpPr>
          <p:cNvPr id="9" name="Rectángulo: esquinas redondeadas 8">
            <a:extLst>
              <a:ext uri="{FF2B5EF4-FFF2-40B4-BE49-F238E27FC236}">
                <a16:creationId xmlns:a16="http://schemas.microsoft.com/office/drawing/2014/main" id="{D246BD19-3C38-4979-9726-5745EBC768A5}"/>
              </a:ext>
            </a:extLst>
          </p:cNvPr>
          <p:cNvSpPr/>
          <p:nvPr/>
        </p:nvSpPr>
        <p:spPr>
          <a:xfrm>
            <a:off x="5247249" y="2630657"/>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*Falta de atención a las condiciones al sitio de trabajo (piso).                           * Riesgos ambientales en trabajos exteriores</a:t>
            </a:r>
            <a:endParaRPr lang="es-CO" dirty="0">
              <a:solidFill>
                <a:schemeClr val="tx1"/>
              </a:solidFill>
            </a:endParaRPr>
          </a:p>
        </p:txBody>
      </p:sp>
      <p:sp>
        <p:nvSpPr>
          <p:cNvPr id="10" name="Rectángulo: esquinas redondeadas 9">
            <a:extLst>
              <a:ext uri="{FF2B5EF4-FFF2-40B4-BE49-F238E27FC236}">
                <a16:creationId xmlns:a16="http://schemas.microsoft.com/office/drawing/2014/main" id="{0E017DE7-583E-4916-937D-96279840FC76}"/>
              </a:ext>
            </a:extLst>
          </p:cNvPr>
          <p:cNvSpPr/>
          <p:nvPr/>
        </p:nvSpPr>
        <p:spPr>
          <a:xfrm>
            <a:off x="5282418"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¿POR QUE ?</a:t>
            </a:r>
            <a:endParaRPr lang="es-CO" b="1" dirty="0"/>
          </a:p>
        </p:txBody>
      </p:sp>
      <p:sp>
        <p:nvSpPr>
          <p:cNvPr id="11" name="Rectángulo: esquinas redondeadas 10">
            <a:extLst>
              <a:ext uri="{FF2B5EF4-FFF2-40B4-BE49-F238E27FC236}">
                <a16:creationId xmlns:a16="http://schemas.microsoft.com/office/drawing/2014/main" id="{1D6F410E-A931-4B63-BA4D-E4DA189CA43D}"/>
              </a:ext>
            </a:extLst>
          </p:cNvPr>
          <p:cNvSpPr/>
          <p:nvPr/>
        </p:nvSpPr>
        <p:spPr>
          <a:xfrm>
            <a:off x="8541435"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*Sensibilización actos inseguros                  *Capacitación en autocuidado</a:t>
            </a:r>
            <a:endParaRPr lang="es-CO" dirty="0">
              <a:solidFill>
                <a:schemeClr val="tx1"/>
              </a:solidFill>
            </a:endParaRPr>
          </a:p>
        </p:txBody>
      </p:sp>
      <p:sp>
        <p:nvSpPr>
          <p:cNvPr id="12" name="Rectángulo: esquinas redondeadas 11">
            <a:extLst>
              <a:ext uri="{FF2B5EF4-FFF2-40B4-BE49-F238E27FC236}">
                <a16:creationId xmlns:a16="http://schemas.microsoft.com/office/drawing/2014/main" id="{C18F5AF0-7DAA-4396-9057-0E834DFFBD92}"/>
              </a:ext>
            </a:extLst>
          </p:cNvPr>
          <p:cNvSpPr/>
          <p:nvPr/>
        </p:nvSpPr>
        <p:spPr>
          <a:xfrm>
            <a:off x="8541435" y="2080377"/>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ACCIONES DE MEJORA</a:t>
            </a:r>
            <a:endParaRPr lang="es-CO" sz="1600" b="1" dirty="0"/>
          </a:p>
        </p:txBody>
      </p:sp>
      <p:sp>
        <p:nvSpPr>
          <p:cNvPr id="14" name="CuadroTexto 13">
            <a:extLst>
              <a:ext uri="{FF2B5EF4-FFF2-40B4-BE49-F238E27FC236}">
                <a16:creationId xmlns:a16="http://schemas.microsoft.com/office/drawing/2014/main" id="{6FBD38DD-BB18-4452-9BF1-613C796F03B9}"/>
              </a:ext>
            </a:extLst>
          </p:cNvPr>
          <p:cNvSpPr txBox="1"/>
          <p:nvPr/>
        </p:nvSpPr>
        <p:spPr>
          <a:xfrm>
            <a:off x="2461847" y="990952"/>
            <a:ext cx="9537895" cy="707886"/>
          </a:xfrm>
          <a:prstGeom prst="rect">
            <a:avLst/>
          </a:prstGeom>
          <a:noFill/>
        </p:spPr>
        <p:txBody>
          <a:bodyPr wrap="square" rtlCol="0">
            <a:spAutoFit/>
          </a:bodyPr>
          <a:lstStyle/>
          <a:p>
            <a:r>
              <a:rPr lang="es-ES" sz="2000" b="1" dirty="0"/>
              <a:t>Tipo de Lesión: </a:t>
            </a:r>
            <a:r>
              <a:rPr lang="es-ES" sz="2000" dirty="0"/>
              <a:t>Trauma superficial (incluye rasguño, punción o pinchazo y lesión en el ojo por cuerpo extraño)</a:t>
            </a:r>
            <a:endParaRPr lang="es-CO" sz="2000" dirty="0"/>
          </a:p>
        </p:txBody>
      </p:sp>
    </p:spTree>
    <p:extLst>
      <p:ext uri="{BB962C8B-B14F-4D97-AF65-F5344CB8AC3E}">
        <p14:creationId xmlns:p14="http://schemas.microsoft.com/office/powerpoint/2010/main" val="3917387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F365A30-B8BB-4F22-A0E8-C6840C1EE3D2}"/>
              </a:ext>
            </a:extLst>
          </p:cNvPr>
          <p:cNvSpPr txBox="1"/>
          <p:nvPr/>
        </p:nvSpPr>
        <p:spPr>
          <a:xfrm>
            <a:off x="2461847" y="590842"/>
            <a:ext cx="5345723" cy="400110"/>
          </a:xfrm>
          <a:prstGeom prst="rect">
            <a:avLst/>
          </a:prstGeom>
          <a:noFill/>
        </p:spPr>
        <p:txBody>
          <a:bodyPr wrap="square" rtlCol="0">
            <a:spAutoFit/>
          </a:bodyPr>
          <a:lstStyle/>
          <a:p>
            <a:r>
              <a:rPr lang="es-ES" sz="2000" b="1" dirty="0"/>
              <a:t>Mecanismo del Accidente:  </a:t>
            </a:r>
            <a:r>
              <a:rPr lang="es-ES" sz="2000" dirty="0"/>
              <a:t>Caída de Persona</a:t>
            </a:r>
            <a:endParaRPr lang="es-CO" sz="2000" dirty="0"/>
          </a:p>
        </p:txBody>
      </p:sp>
      <p:sp>
        <p:nvSpPr>
          <p:cNvPr id="5" name="Rectángulo: esquinas redondeadas 4">
            <a:extLst>
              <a:ext uri="{FF2B5EF4-FFF2-40B4-BE49-F238E27FC236}">
                <a16:creationId xmlns:a16="http://schemas.microsoft.com/office/drawing/2014/main" id="{11C1A47A-70A0-4AC7-9277-46DE5E8C444C}"/>
              </a:ext>
            </a:extLst>
          </p:cNvPr>
          <p:cNvSpPr/>
          <p:nvPr/>
        </p:nvSpPr>
        <p:spPr>
          <a:xfrm>
            <a:off x="2023401"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*Punción con formaciones agudas de las ramificaciones de plantas  al momentos de caída de persona.</a:t>
            </a:r>
            <a:endParaRPr lang="es-CO" dirty="0">
              <a:solidFill>
                <a:schemeClr val="tx1"/>
              </a:solidFill>
            </a:endParaRPr>
          </a:p>
        </p:txBody>
      </p:sp>
      <p:sp>
        <p:nvSpPr>
          <p:cNvPr id="8" name="Rectángulo: esquinas redondeadas 7">
            <a:extLst>
              <a:ext uri="{FF2B5EF4-FFF2-40B4-BE49-F238E27FC236}">
                <a16:creationId xmlns:a16="http://schemas.microsoft.com/office/drawing/2014/main" id="{7E511768-C489-472B-BE8B-447A084D4A01}"/>
              </a:ext>
            </a:extLst>
          </p:cNvPr>
          <p:cNvSpPr/>
          <p:nvPr/>
        </p:nvSpPr>
        <p:spPr>
          <a:xfrm>
            <a:off x="2086705"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¡QUE PASO!</a:t>
            </a:r>
            <a:endParaRPr lang="es-CO" b="1" dirty="0"/>
          </a:p>
        </p:txBody>
      </p:sp>
      <p:sp>
        <p:nvSpPr>
          <p:cNvPr id="9" name="Rectángulo: esquinas redondeadas 8">
            <a:extLst>
              <a:ext uri="{FF2B5EF4-FFF2-40B4-BE49-F238E27FC236}">
                <a16:creationId xmlns:a16="http://schemas.microsoft.com/office/drawing/2014/main" id="{D246BD19-3C38-4979-9726-5745EBC768A5}"/>
              </a:ext>
            </a:extLst>
          </p:cNvPr>
          <p:cNvSpPr/>
          <p:nvPr/>
        </p:nvSpPr>
        <p:spPr>
          <a:xfrm>
            <a:off x="5247249" y="2630657"/>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*Falta de atención a las condiciones del sitio de trabajo.        *Factores asociados al ambiente de trabajo</a:t>
            </a:r>
            <a:endParaRPr lang="es-CO" dirty="0">
              <a:solidFill>
                <a:schemeClr val="tx1"/>
              </a:solidFill>
            </a:endParaRPr>
          </a:p>
        </p:txBody>
      </p:sp>
      <p:sp>
        <p:nvSpPr>
          <p:cNvPr id="10" name="Rectángulo: esquinas redondeadas 9">
            <a:extLst>
              <a:ext uri="{FF2B5EF4-FFF2-40B4-BE49-F238E27FC236}">
                <a16:creationId xmlns:a16="http://schemas.microsoft.com/office/drawing/2014/main" id="{0E017DE7-583E-4916-937D-96279840FC76}"/>
              </a:ext>
            </a:extLst>
          </p:cNvPr>
          <p:cNvSpPr/>
          <p:nvPr/>
        </p:nvSpPr>
        <p:spPr>
          <a:xfrm>
            <a:off x="5282418"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¿POR QUE ?</a:t>
            </a:r>
            <a:endParaRPr lang="es-CO" b="1" dirty="0"/>
          </a:p>
        </p:txBody>
      </p:sp>
      <p:sp>
        <p:nvSpPr>
          <p:cNvPr id="11" name="Rectángulo: esquinas redondeadas 10">
            <a:extLst>
              <a:ext uri="{FF2B5EF4-FFF2-40B4-BE49-F238E27FC236}">
                <a16:creationId xmlns:a16="http://schemas.microsoft.com/office/drawing/2014/main" id="{1D6F410E-A931-4B63-BA4D-E4DA189CA43D}"/>
              </a:ext>
            </a:extLst>
          </p:cNvPr>
          <p:cNvSpPr/>
          <p:nvPr/>
        </p:nvSpPr>
        <p:spPr>
          <a:xfrm>
            <a:off x="8541435"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O" dirty="0">
                <a:solidFill>
                  <a:schemeClr val="tx1"/>
                </a:solidFill>
              </a:rPr>
              <a:t>*Socialización lecciones aprendidas </a:t>
            </a:r>
          </a:p>
        </p:txBody>
      </p:sp>
      <p:sp>
        <p:nvSpPr>
          <p:cNvPr id="12" name="Rectángulo: esquinas redondeadas 11">
            <a:extLst>
              <a:ext uri="{FF2B5EF4-FFF2-40B4-BE49-F238E27FC236}">
                <a16:creationId xmlns:a16="http://schemas.microsoft.com/office/drawing/2014/main" id="{C18F5AF0-7DAA-4396-9057-0E834DFFBD92}"/>
              </a:ext>
            </a:extLst>
          </p:cNvPr>
          <p:cNvSpPr/>
          <p:nvPr/>
        </p:nvSpPr>
        <p:spPr>
          <a:xfrm>
            <a:off x="8604739"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ACCIONES DE MEJORA</a:t>
            </a:r>
            <a:endParaRPr lang="es-CO" sz="1600" b="1" dirty="0"/>
          </a:p>
        </p:txBody>
      </p:sp>
      <p:sp>
        <p:nvSpPr>
          <p:cNvPr id="14" name="CuadroTexto 13">
            <a:extLst>
              <a:ext uri="{FF2B5EF4-FFF2-40B4-BE49-F238E27FC236}">
                <a16:creationId xmlns:a16="http://schemas.microsoft.com/office/drawing/2014/main" id="{359803D7-2956-4C58-9479-657991112724}"/>
              </a:ext>
            </a:extLst>
          </p:cNvPr>
          <p:cNvSpPr txBox="1"/>
          <p:nvPr/>
        </p:nvSpPr>
        <p:spPr>
          <a:xfrm>
            <a:off x="2461847" y="990952"/>
            <a:ext cx="9537895" cy="400110"/>
          </a:xfrm>
          <a:prstGeom prst="rect">
            <a:avLst/>
          </a:prstGeom>
          <a:noFill/>
        </p:spPr>
        <p:txBody>
          <a:bodyPr wrap="square" rtlCol="0">
            <a:spAutoFit/>
          </a:bodyPr>
          <a:lstStyle/>
          <a:p>
            <a:r>
              <a:rPr lang="es-ES" sz="2000" b="1" dirty="0"/>
              <a:t>Tipo de Lesión: </a:t>
            </a:r>
            <a:r>
              <a:rPr lang="es-ES" sz="2000" dirty="0"/>
              <a:t>Cuerpo extraño residual en tejido blando</a:t>
            </a:r>
            <a:endParaRPr lang="es-CO" sz="2000" dirty="0"/>
          </a:p>
        </p:txBody>
      </p:sp>
    </p:spTree>
    <p:extLst>
      <p:ext uri="{BB962C8B-B14F-4D97-AF65-F5344CB8AC3E}">
        <p14:creationId xmlns:p14="http://schemas.microsoft.com/office/powerpoint/2010/main" val="3415511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F365A30-B8BB-4F22-A0E8-C6840C1EE3D2}"/>
              </a:ext>
            </a:extLst>
          </p:cNvPr>
          <p:cNvSpPr txBox="1"/>
          <p:nvPr/>
        </p:nvSpPr>
        <p:spPr>
          <a:xfrm>
            <a:off x="2461846" y="275457"/>
            <a:ext cx="9045526" cy="400110"/>
          </a:xfrm>
          <a:prstGeom prst="rect">
            <a:avLst/>
          </a:prstGeom>
          <a:noFill/>
        </p:spPr>
        <p:txBody>
          <a:bodyPr wrap="square" rtlCol="0">
            <a:spAutoFit/>
          </a:bodyPr>
          <a:lstStyle/>
          <a:p>
            <a:r>
              <a:rPr lang="es-ES" sz="2000" b="1" dirty="0"/>
              <a:t>Mecanismo del Accidente: </a:t>
            </a:r>
            <a:r>
              <a:rPr lang="es-ES" sz="2000" dirty="0"/>
              <a:t>Pisada, golpe, choque</a:t>
            </a:r>
            <a:endParaRPr lang="es-CO" sz="2000" dirty="0"/>
          </a:p>
        </p:txBody>
      </p:sp>
      <p:sp>
        <p:nvSpPr>
          <p:cNvPr id="4" name="CuadroTexto 3">
            <a:extLst>
              <a:ext uri="{FF2B5EF4-FFF2-40B4-BE49-F238E27FC236}">
                <a16:creationId xmlns:a16="http://schemas.microsoft.com/office/drawing/2014/main" id="{E969E750-EFD3-4395-B966-92017B0D1E1C}"/>
              </a:ext>
            </a:extLst>
          </p:cNvPr>
          <p:cNvSpPr txBox="1"/>
          <p:nvPr/>
        </p:nvSpPr>
        <p:spPr>
          <a:xfrm>
            <a:off x="2461846" y="694074"/>
            <a:ext cx="9730153" cy="707886"/>
          </a:xfrm>
          <a:prstGeom prst="rect">
            <a:avLst/>
          </a:prstGeom>
          <a:noFill/>
        </p:spPr>
        <p:txBody>
          <a:bodyPr wrap="square" rtlCol="0">
            <a:spAutoFit/>
          </a:bodyPr>
          <a:lstStyle/>
          <a:p>
            <a:r>
              <a:rPr lang="es-ES" sz="2000" b="1" dirty="0"/>
              <a:t>Tipo de Lesión:  </a:t>
            </a:r>
            <a:r>
              <a:rPr lang="es-ES" sz="2000" dirty="0"/>
              <a:t>Torcedura, esguince, desgarro muscular, hernia, laceración de musculo o tendón sin herida   </a:t>
            </a:r>
            <a:endParaRPr lang="es-CO" sz="2000" dirty="0"/>
          </a:p>
        </p:txBody>
      </p:sp>
      <p:sp>
        <p:nvSpPr>
          <p:cNvPr id="5" name="Rectángulo: esquinas redondeadas 4">
            <a:extLst>
              <a:ext uri="{FF2B5EF4-FFF2-40B4-BE49-F238E27FC236}">
                <a16:creationId xmlns:a16="http://schemas.microsoft.com/office/drawing/2014/main" id="{11C1A47A-70A0-4AC7-9277-46DE5E8C444C}"/>
              </a:ext>
            </a:extLst>
          </p:cNvPr>
          <p:cNvSpPr/>
          <p:nvPr/>
        </p:nvSpPr>
        <p:spPr>
          <a:xfrm>
            <a:off x="2023400" y="2630658"/>
            <a:ext cx="2293034" cy="307107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dirty="0">
                <a:solidFill>
                  <a:schemeClr val="tx1"/>
                </a:solidFill>
              </a:rPr>
              <a:t>*Sobreesfuerzo, esfuerzo excesivo, o falso o movimiento en actividades deportivas.</a:t>
            </a:r>
            <a:endParaRPr lang="es-CO" dirty="0"/>
          </a:p>
        </p:txBody>
      </p:sp>
      <p:sp>
        <p:nvSpPr>
          <p:cNvPr id="8" name="Rectángulo: esquinas redondeadas 7">
            <a:extLst>
              <a:ext uri="{FF2B5EF4-FFF2-40B4-BE49-F238E27FC236}">
                <a16:creationId xmlns:a16="http://schemas.microsoft.com/office/drawing/2014/main" id="{7E511768-C489-472B-BE8B-447A084D4A01}"/>
              </a:ext>
            </a:extLst>
          </p:cNvPr>
          <p:cNvSpPr/>
          <p:nvPr/>
        </p:nvSpPr>
        <p:spPr>
          <a:xfrm>
            <a:off x="2086705"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¡QUE PASO!</a:t>
            </a:r>
            <a:endParaRPr lang="es-CO" b="1" dirty="0"/>
          </a:p>
        </p:txBody>
      </p:sp>
      <p:sp>
        <p:nvSpPr>
          <p:cNvPr id="9" name="Rectángulo: esquinas redondeadas 8">
            <a:extLst>
              <a:ext uri="{FF2B5EF4-FFF2-40B4-BE49-F238E27FC236}">
                <a16:creationId xmlns:a16="http://schemas.microsoft.com/office/drawing/2014/main" id="{D246BD19-3C38-4979-9726-5745EBC768A5}"/>
              </a:ext>
            </a:extLst>
          </p:cNvPr>
          <p:cNvSpPr/>
          <p:nvPr/>
        </p:nvSpPr>
        <p:spPr>
          <a:xfrm>
            <a:off x="5247249" y="2615515"/>
            <a:ext cx="2293034" cy="308622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a:solidFill>
                  <a:schemeClr val="tx1"/>
                </a:solidFill>
              </a:rPr>
              <a:t>* Capacidad de movimiento corporal limitada.</a:t>
            </a:r>
            <a:endParaRPr lang="es-CO" sz="1600" dirty="0">
              <a:solidFill>
                <a:schemeClr val="tx1"/>
              </a:solidFill>
            </a:endParaRPr>
          </a:p>
        </p:txBody>
      </p:sp>
      <p:sp>
        <p:nvSpPr>
          <p:cNvPr id="10" name="Rectángulo: esquinas redondeadas 9">
            <a:extLst>
              <a:ext uri="{FF2B5EF4-FFF2-40B4-BE49-F238E27FC236}">
                <a16:creationId xmlns:a16="http://schemas.microsoft.com/office/drawing/2014/main" id="{0E017DE7-583E-4916-937D-96279840FC76}"/>
              </a:ext>
            </a:extLst>
          </p:cNvPr>
          <p:cNvSpPr/>
          <p:nvPr/>
        </p:nvSpPr>
        <p:spPr>
          <a:xfrm>
            <a:off x="5282418"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¿POR QUE ?</a:t>
            </a:r>
            <a:endParaRPr lang="es-CO" b="1" dirty="0"/>
          </a:p>
        </p:txBody>
      </p:sp>
      <p:sp>
        <p:nvSpPr>
          <p:cNvPr id="11" name="Rectángulo: esquinas redondeadas 10">
            <a:extLst>
              <a:ext uri="{FF2B5EF4-FFF2-40B4-BE49-F238E27FC236}">
                <a16:creationId xmlns:a16="http://schemas.microsoft.com/office/drawing/2014/main" id="{1D6F410E-A931-4B63-BA4D-E4DA189CA43D}"/>
              </a:ext>
            </a:extLst>
          </p:cNvPr>
          <p:cNvSpPr/>
          <p:nvPr/>
        </p:nvSpPr>
        <p:spPr>
          <a:xfrm>
            <a:off x="8541435" y="2645800"/>
            <a:ext cx="2293034" cy="305593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O" dirty="0">
                <a:solidFill>
                  <a:schemeClr val="tx1"/>
                </a:solidFill>
              </a:rPr>
              <a:t>*Socialización  lecciones aprendidas.</a:t>
            </a:r>
          </a:p>
          <a:p>
            <a:pPr algn="just"/>
            <a:r>
              <a:rPr lang="es-CO" dirty="0">
                <a:solidFill>
                  <a:schemeClr val="tx1"/>
                </a:solidFill>
              </a:rPr>
              <a:t>*</a:t>
            </a:r>
            <a:r>
              <a:rPr lang="es-ES" dirty="0">
                <a:solidFill>
                  <a:schemeClr val="tx1"/>
                </a:solidFill>
              </a:rPr>
              <a:t> Incluir en el programa de hábitos y  estilos de vida saludables-actividades sobre de la importancia de realizar  actividad deportiva.</a:t>
            </a:r>
            <a:endParaRPr lang="es-CO" dirty="0">
              <a:solidFill>
                <a:schemeClr val="tx1"/>
              </a:solidFill>
            </a:endParaRPr>
          </a:p>
        </p:txBody>
      </p:sp>
      <p:sp>
        <p:nvSpPr>
          <p:cNvPr id="12" name="Rectángulo: esquinas redondeadas 11">
            <a:extLst>
              <a:ext uri="{FF2B5EF4-FFF2-40B4-BE49-F238E27FC236}">
                <a16:creationId xmlns:a16="http://schemas.microsoft.com/office/drawing/2014/main" id="{C18F5AF0-7DAA-4396-9057-0E834DFFBD92}"/>
              </a:ext>
            </a:extLst>
          </p:cNvPr>
          <p:cNvSpPr/>
          <p:nvPr/>
        </p:nvSpPr>
        <p:spPr>
          <a:xfrm>
            <a:off x="8541435" y="2080377"/>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ACCIONES DE MEJORA</a:t>
            </a:r>
            <a:endParaRPr lang="es-CO" sz="1600" b="1" dirty="0"/>
          </a:p>
        </p:txBody>
      </p:sp>
    </p:spTree>
    <p:extLst>
      <p:ext uri="{BB962C8B-B14F-4D97-AF65-F5344CB8AC3E}">
        <p14:creationId xmlns:p14="http://schemas.microsoft.com/office/powerpoint/2010/main" val="576153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F365A30-B8BB-4F22-A0E8-C6840C1EE3D2}"/>
              </a:ext>
            </a:extLst>
          </p:cNvPr>
          <p:cNvSpPr txBox="1"/>
          <p:nvPr/>
        </p:nvSpPr>
        <p:spPr>
          <a:xfrm>
            <a:off x="2461847" y="590842"/>
            <a:ext cx="6302325" cy="400110"/>
          </a:xfrm>
          <a:prstGeom prst="rect">
            <a:avLst/>
          </a:prstGeom>
          <a:noFill/>
        </p:spPr>
        <p:txBody>
          <a:bodyPr wrap="square" rtlCol="0">
            <a:spAutoFit/>
          </a:bodyPr>
          <a:lstStyle/>
          <a:p>
            <a:r>
              <a:rPr lang="es-ES" sz="2000" b="1" dirty="0"/>
              <a:t>Mecanismo del Accidente:  </a:t>
            </a:r>
            <a:r>
              <a:rPr lang="es-ES" sz="2000" dirty="0"/>
              <a:t>Mordedura de Animal</a:t>
            </a:r>
            <a:endParaRPr lang="es-CO" sz="2000" dirty="0"/>
          </a:p>
        </p:txBody>
      </p:sp>
      <p:sp>
        <p:nvSpPr>
          <p:cNvPr id="5" name="Rectángulo: esquinas redondeadas 4">
            <a:extLst>
              <a:ext uri="{FF2B5EF4-FFF2-40B4-BE49-F238E27FC236}">
                <a16:creationId xmlns:a16="http://schemas.microsoft.com/office/drawing/2014/main" id="{11C1A47A-70A0-4AC7-9277-46DE5E8C444C}"/>
              </a:ext>
            </a:extLst>
          </p:cNvPr>
          <p:cNvSpPr/>
          <p:nvPr/>
        </p:nvSpPr>
        <p:spPr>
          <a:xfrm>
            <a:off x="2023401"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*Mordedura  de animales en actividades que incluye visita a predios </a:t>
            </a:r>
            <a:endParaRPr lang="es-CO" dirty="0">
              <a:solidFill>
                <a:schemeClr val="tx1"/>
              </a:solidFill>
            </a:endParaRPr>
          </a:p>
        </p:txBody>
      </p:sp>
      <p:sp>
        <p:nvSpPr>
          <p:cNvPr id="8" name="Rectángulo: esquinas redondeadas 7">
            <a:extLst>
              <a:ext uri="{FF2B5EF4-FFF2-40B4-BE49-F238E27FC236}">
                <a16:creationId xmlns:a16="http://schemas.microsoft.com/office/drawing/2014/main" id="{7E511768-C489-472B-BE8B-447A084D4A01}"/>
              </a:ext>
            </a:extLst>
          </p:cNvPr>
          <p:cNvSpPr/>
          <p:nvPr/>
        </p:nvSpPr>
        <p:spPr>
          <a:xfrm>
            <a:off x="2086705"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¡QUE PASO!</a:t>
            </a:r>
            <a:endParaRPr lang="es-CO" b="1" dirty="0"/>
          </a:p>
        </p:txBody>
      </p:sp>
      <p:sp>
        <p:nvSpPr>
          <p:cNvPr id="9" name="Rectángulo: esquinas redondeadas 8">
            <a:extLst>
              <a:ext uri="{FF2B5EF4-FFF2-40B4-BE49-F238E27FC236}">
                <a16:creationId xmlns:a16="http://schemas.microsoft.com/office/drawing/2014/main" id="{D246BD19-3C38-4979-9726-5745EBC768A5}"/>
              </a:ext>
            </a:extLst>
          </p:cNvPr>
          <p:cNvSpPr/>
          <p:nvPr/>
        </p:nvSpPr>
        <p:spPr>
          <a:xfrm>
            <a:off x="5247249" y="2630657"/>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O" dirty="0">
                <a:solidFill>
                  <a:schemeClr val="tx1"/>
                </a:solidFill>
              </a:rPr>
              <a:t>*</a:t>
            </a:r>
            <a:r>
              <a:rPr lang="es-ES" dirty="0">
                <a:solidFill>
                  <a:schemeClr val="tx1"/>
                </a:solidFill>
              </a:rPr>
              <a:t> Riesgos asociados al ambiente de trabajo.                        *</a:t>
            </a:r>
            <a:r>
              <a:rPr lang="es-CO" dirty="0">
                <a:solidFill>
                  <a:schemeClr val="tx1"/>
                </a:solidFill>
              </a:rPr>
              <a:t>Falta de Autocuidado</a:t>
            </a:r>
          </a:p>
        </p:txBody>
      </p:sp>
      <p:sp>
        <p:nvSpPr>
          <p:cNvPr id="10" name="Rectángulo: esquinas redondeadas 9">
            <a:extLst>
              <a:ext uri="{FF2B5EF4-FFF2-40B4-BE49-F238E27FC236}">
                <a16:creationId xmlns:a16="http://schemas.microsoft.com/office/drawing/2014/main" id="{0E017DE7-583E-4916-937D-96279840FC76}"/>
              </a:ext>
            </a:extLst>
          </p:cNvPr>
          <p:cNvSpPr/>
          <p:nvPr/>
        </p:nvSpPr>
        <p:spPr>
          <a:xfrm>
            <a:off x="5282418" y="2065234"/>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¿POR QUE ?</a:t>
            </a:r>
            <a:endParaRPr lang="es-CO" b="1" dirty="0"/>
          </a:p>
        </p:txBody>
      </p:sp>
      <p:sp>
        <p:nvSpPr>
          <p:cNvPr id="11" name="Rectángulo: esquinas redondeadas 10">
            <a:extLst>
              <a:ext uri="{FF2B5EF4-FFF2-40B4-BE49-F238E27FC236}">
                <a16:creationId xmlns:a16="http://schemas.microsoft.com/office/drawing/2014/main" id="{1D6F410E-A931-4B63-BA4D-E4DA189CA43D}"/>
              </a:ext>
            </a:extLst>
          </p:cNvPr>
          <p:cNvSpPr/>
          <p:nvPr/>
        </p:nvSpPr>
        <p:spPr>
          <a:xfrm>
            <a:off x="8478130" y="2645800"/>
            <a:ext cx="2293034" cy="28979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O" dirty="0">
                <a:solidFill>
                  <a:schemeClr val="tx1"/>
                </a:solidFill>
              </a:rPr>
              <a:t>*Socialización lecciones aprendidas.              *</a:t>
            </a:r>
            <a:r>
              <a:rPr lang="es-ES" dirty="0">
                <a:solidFill>
                  <a:schemeClr val="tx1"/>
                </a:solidFill>
              </a:rPr>
              <a:t> Campaña de prevención  de mordeduras de animales.</a:t>
            </a:r>
            <a:endParaRPr lang="es-CO" dirty="0"/>
          </a:p>
        </p:txBody>
      </p:sp>
      <p:sp>
        <p:nvSpPr>
          <p:cNvPr id="12" name="Rectángulo: esquinas redondeadas 11">
            <a:extLst>
              <a:ext uri="{FF2B5EF4-FFF2-40B4-BE49-F238E27FC236}">
                <a16:creationId xmlns:a16="http://schemas.microsoft.com/office/drawing/2014/main" id="{C18F5AF0-7DAA-4396-9057-0E834DFFBD92}"/>
              </a:ext>
            </a:extLst>
          </p:cNvPr>
          <p:cNvSpPr/>
          <p:nvPr/>
        </p:nvSpPr>
        <p:spPr>
          <a:xfrm>
            <a:off x="8541435" y="2080377"/>
            <a:ext cx="2166425" cy="35169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t>ACCIONES DE MEJORA</a:t>
            </a:r>
            <a:endParaRPr lang="es-CO" sz="1600" b="1" dirty="0"/>
          </a:p>
        </p:txBody>
      </p:sp>
      <p:sp>
        <p:nvSpPr>
          <p:cNvPr id="13" name="CuadroTexto 12">
            <a:extLst>
              <a:ext uri="{FF2B5EF4-FFF2-40B4-BE49-F238E27FC236}">
                <a16:creationId xmlns:a16="http://schemas.microsoft.com/office/drawing/2014/main" id="{CD8E7817-5EF6-4AAF-AC4D-8B8269ABE752}"/>
              </a:ext>
            </a:extLst>
          </p:cNvPr>
          <p:cNvSpPr txBox="1"/>
          <p:nvPr/>
        </p:nvSpPr>
        <p:spPr>
          <a:xfrm>
            <a:off x="2461847" y="990952"/>
            <a:ext cx="9537895" cy="400110"/>
          </a:xfrm>
          <a:prstGeom prst="rect">
            <a:avLst/>
          </a:prstGeom>
          <a:noFill/>
        </p:spPr>
        <p:txBody>
          <a:bodyPr wrap="square" rtlCol="0">
            <a:spAutoFit/>
          </a:bodyPr>
          <a:lstStyle/>
          <a:p>
            <a:r>
              <a:rPr lang="es-ES" sz="2000" b="1" dirty="0"/>
              <a:t>Tipo de Lesión: </a:t>
            </a:r>
            <a:r>
              <a:rPr lang="es-ES" sz="2000" dirty="0"/>
              <a:t>Mordedura</a:t>
            </a:r>
            <a:endParaRPr lang="es-CO" sz="2000" dirty="0"/>
          </a:p>
        </p:txBody>
      </p:sp>
    </p:spTree>
    <p:extLst>
      <p:ext uri="{BB962C8B-B14F-4D97-AF65-F5344CB8AC3E}">
        <p14:creationId xmlns:p14="http://schemas.microsoft.com/office/powerpoint/2010/main" val="2888736999"/>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1341</TotalTime>
  <Words>586</Words>
  <Application>Microsoft Office PowerPoint</Application>
  <PresentationFormat>Panorámica</PresentationFormat>
  <Paragraphs>64</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Abadi</vt:lpstr>
      <vt:lpstr>ADLaM Display</vt:lpstr>
      <vt:lpstr>Arial</vt:lpstr>
      <vt:lpstr>Calibri</vt:lpstr>
      <vt:lpstr>Calibri Light</vt:lpstr>
      <vt:lpstr>Times New Roman</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yuri vargas</dc:creator>
  <cp:lastModifiedBy>LEIDY YURANY RINCON RODRIGUEZ</cp:lastModifiedBy>
  <cp:revision>172</cp:revision>
  <dcterms:created xsi:type="dcterms:W3CDTF">2024-05-06T21:11:05Z</dcterms:created>
  <dcterms:modified xsi:type="dcterms:W3CDTF">2025-01-21T16:32:50Z</dcterms:modified>
</cp:coreProperties>
</file>