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5" r:id="rId2"/>
    <p:sldId id="276" r:id="rId3"/>
    <p:sldId id="277" r:id="rId4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5701"/>
  </p:normalViewPr>
  <p:slideViewPr>
    <p:cSldViewPr snapToGrid="0" snapToObjects="1">
      <p:cViewPr varScale="1">
        <p:scale>
          <a:sx n="83" d="100"/>
          <a:sy n="83" d="100"/>
        </p:scale>
        <p:origin x="65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14/12/2022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4400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14/12/2022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53475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14/12/2022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96238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14/12/2022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4587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14/12/2022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83110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14/12/2022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74689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14/12/2022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8114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14/12/2022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2206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14/12/2022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3465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14/12/2022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23015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14/12/2022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70818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AB27E-B322-D846-B504-A7AF12AF744A}" type="datetimeFigureOut">
              <a:rPr lang="es-ES_tradnl" smtClean="0"/>
              <a:t>14/12/2022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29751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29A24A26-872C-4175-B97A-F85CBCFAC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778" y="828004"/>
            <a:ext cx="8728690" cy="716592"/>
          </a:xfrm>
        </p:spPr>
        <p:txBody>
          <a:bodyPr>
            <a:noAutofit/>
          </a:bodyPr>
          <a:lstStyle/>
          <a:p>
            <a:r>
              <a:rPr lang="es-ES" sz="2800" b="1" dirty="0"/>
              <a:t>EVENTOS Y FECHAS AMBIENTALES </a:t>
            </a:r>
            <a:br>
              <a:rPr lang="es-ES" sz="2800" b="1" dirty="0"/>
            </a:br>
            <a:r>
              <a:rPr lang="es-ES" sz="2800" b="1" dirty="0"/>
              <a:t>NOVIEMBRE 2022</a:t>
            </a:r>
            <a:endParaRPr lang="es-ES" sz="1800" b="1" dirty="0"/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16DD9589-4DE0-482A-BE3D-10393848E6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576057"/>
              </p:ext>
            </p:extLst>
          </p:nvPr>
        </p:nvGraphicFramePr>
        <p:xfrm>
          <a:off x="486757" y="2253208"/>
          <a:ext cx="10895215" cy="3291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11135">
                  <a:extLst>
                    <a:ext uri="{9D8B030D-6E8A-4147-A177-3AD203B41FA5}">
                      <a16:colId xmlns:a16="http://schemas.microsoft.com/office/drawing/2014/main" val="4119193475"/>
                    </a:ext>
                  </a:extLst>
                </a:gridCol>
                <a:gridCol w="1995054">
                  <a:extLst>
                    <a:ext uri="{9D8B030D-6E8A-4147-A177-3AD203B41FA5}">
                      <a16:colId xmlns:a16="http://schemas.microsoft.com/office/drawing/2014/main" val="1568045033"/>
                    </a:ext>
                  </a:extLst>
                </a:gridCol>
                <a:gridCol w="4387273">
                  <a:extLst>
                    <a:ext uri="{9D8B030D-6E8A-4147-A177-3AD203B41FA5}">
                      <a16:colId xmlns:a16="http://schemas.microsoft.com/office/drawing/2014/main" val="29590006"/>
                    </a:ext>
                  </a:extLst>
                </a:gridCol>
                <a:gridCol w="3401753">
                  <a:extLst>
                    <a:ext uri="{9D8B030D-6E8A-4147-A177-3AD203B41FA5}">
                      <a16:colId xmlns:a16="http://schemas.microsoft.com/office/drawing/2014/main" val="1571670191"/>
                    </a:ext>
                  </a:extLst>
                </a:gridCol>
              </a:tblGrid>
              <a:tr h="342829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DÍA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FECHA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ACTIVIDAD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MUNICIPIO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831826"/>
                  </a:ext>
                </a:extLst>
              </a:tr>
              <a:tr h="347134">
                <a:tc>
                  <a:txBody>
                    <a:bodyPr/>
                    <a:lstStyle/>
                    <a:p>
                      <a:r>
                        <a:rPr lang="es-ES" dirty="0"/>
                        <a:t>Martes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FF"/>
                          </a:highlight>
                        </a:rPr>
                        <a:t>1 de noviembre</a:t>
                      </a:r>
                      <a:endParaRPr lang="es-CO" dirty="0">
                        <a:highlight>
                          <a:srgbClr val="00FFFF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FF"/>
                          </a:highlight>
                        </a:rPr>
                        <a:t>Día de la ecología</a:t>
                      </a:r>
                      <a:endParaRPr lang="es-CO" dirty="0">
                        <a:highlight>
                          <a:srgbClr val="00FFFF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Redes sociales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663300"/>
                  </a:ext>
                </a:extLst>
              </a:tr>
              <a:tr h="321890">
                <a:tc>
                  <a:txBody>
                    <a:bodyPr/>
                    <a:lstStyle/>
                    <a:p>
                      <a:r>
                        <a:rPr lang="es-ES" dirty="0"/>
                        <a:t>Viernes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4 de noviembre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Audiencia pública </a:t>
                      </a:r>
                      <a:r>
                        <a:rPr lang="es-ES" dirty="0" err="1"/>
                        <a:t>Falan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/>
                        <a:t>Falan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3265606"/>
                  </a:ext>
                </a:extLst>
              </a:tr>
              <a:tr h="342829"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Lunes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7 de noviembre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Recorrido y evento </a:t>
                      </a:r>
                      <a:r>
                        <a:rPr lang="es-ES" dirty="0" smtClean="0">
                          <a:highlight>
                            <a:srgbClr val="00FF00"/>
                          </a:highlight>
                        </a:rPr>
                        <a:t>Procedas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Ibagué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8564925"/>
                  </a:ext>
                </a:extLst>
              </a:tr>
              <a:tr h="342829"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Martes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8 de noviembre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Humedal (Laguna El Silencio</a:t>
                      </a:r>
                      <a:r>
                        <a:rPr lang="es-ES" dirty="0" smtClean="0">
                          <a:highlight>
                            <a:srgbClr val="00FF00"/>
                          </a:highlight>
                        </a:rPr>
                        <a:t>)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highlight>
                            <a:srgbClr val="00FF00"/>
                          </a:highlight>
                        </a:rPr>
                        <a:t>Mariquita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82629"/>
                  </a:ext>
                </a:extLst>
              </a:tr>
              <a:tr h="342829">
                <a:tc>
                  <a:txBody>
                    <a:bodyPr/>
                    <a:lstStyle/>
                    <a:p>
                      <a:r>
                        <a:rPr lang="es-ES" dirty="0"/>
                        <a:t>Miércoles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FF"/>
                          </a:highlight>
                        </a:rPr>
                        <a:t>9 de noviembre</a:t>
                      </a:r>
                      <a:endParaRPr lang="es-CO" dirty="0">
                        <a:highlight>
                          <a:srgbClr val="00FFFF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FF"/>
                          </a:highlight>
                        </a:rPr>
                        <a:t>Día de los Parques Naturales</a:t>
                      </a:r>
                      <a:endParaRPr lang="es-CO" dirty="0">
                        <a:highlight>
                          <a:srgbClr val="00FFFF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Redes sociales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4808865"/>
                  </a:ext>
                </a:extLst>
              </a:tr>
              <a:tr h="230145">
                <a:tc>
                  <a:txBody>
                    <a:bodyPr/>
                    <a:lstStyle/>
                    <a:p>
                      <a:r>
                        <a:rPr lang="es-ES" dirty="0"/>
                        <a:t>Viernes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11 de noviembre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Evento CAR Acuíferos del Tolima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Bogotá - Ágora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5201975"/>
                  </a:ext>
                </a:extLst>
              </a:tr>
              <a:tr h="230145"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Domingo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13 de noviembre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Encuentro comunidades Villarrica 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Villarrica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37746"/>
                  </a:ext>
                </a:extLst>
              </a:tr>
              <a:tr h="230145">
                <a:tc>
                  <a:txBody>
                    <a:bodyPr/>
                    <a:lstStyle/>
                    <a:p>
                      <a:r>
                        <a:rPr lang="es-ES" dirty="0"/>
                        <a:t>Martes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15 de noviembre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Reunión informativa </a:t>
                      </a:r>
                      <a:r>
                        <a:rPr lang="es-ES" dirty="0" err="1"/>
                        <a:t>Usocoello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El Espinal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024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7040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29A24A26-872C-4175-B97A-F85CBCFAC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778" y="828004"/>
            <a:ext cx="8728690" cy="716592"/>
          </a:xfrm>
        </p:spPr>
        <p:txBody>
          <a:bodyPr>
            <a:noAutofit/>
          </a:bodyPr>
          <a:lstStyle/>
          <a:p>
            <a:r>
              <a:rPr lang="es-ES" sz="2800" b="1" dirty="0"/>
              <a:t>EVENTOS Y FECHAS AMBIENTALES </a:t>
            </a:r>
            <a:br>
              <a:rPr lang="es-ES" sz="2800" b="1" dirty="0"/>
            </a:br>
            <a:r>
              <a:rPr lang="es-ES" sz="2800" b="1" dirty="0"/>
              <a:t>NOVIEMBRE 2022</a:t>
            </a:r>
            <a:endParaRPr lang="es-ES" sz="1800" b="1" dirty="0"/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16DD9589-4DE0-482A-BE3D-10393848E6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867652"/>
              </p:ext>
            </p:extLst>
          </p:nvPr>
        </p:nvGraphicFramePr>
        <p:xfrm>
          <a:off x="339724" y="2038468"/>
          <a:ext cx="10434145" cy="29260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42044">
                  <a:extLst>
                    <a:ext uri="{9D8B030D-6E8A-4147-A177-3AD203B41FA5}">
                      <a16:colId xmlns:a16="http://schemas.microsoft.com/office/drawing/2014/main" val="4119193475"/>
                    </a:ext>
                  </a:extLst>
                </a:gridCol>
                <a:gridCol w="1884218">
                  <a:extLst>
                    <a:ext uri="{9D8B030D-6E8A-4147-A177-3AD203B41FA5}">
                      <a16:colId xmlns:a16="http://schemas.microsoft.com/office/drawing/2014/main" val="1568045033"/>
                    </a:ext>
                  </a:extLst>
                </a:gridCol>
                <a:gridCol w="3823854">
                  <a:extLst>
                    <a:ext uri="{9D8B030D-6E8A-4147-A177-3AD203B41FA5}">
                      <a16:colId xmlns:a16="http://schemas.microsoft.com/office/drawing/2014/main" val="29590006"/>
                    </a:ext>
                  </a:extLst>
                </a:gridCol>
                <a:gridCol w="3384029">
                  <a:extLst>
                    <a:ext uri="{9D8B030D-6E8A-4147-A177-3AD203B41FA5}">
                      <a16:colId xmlns:a16="http://schemas.microsoft.com/office/drawing/2014/main" val="1571670191"/>
                    </a:ext>
                  </a:extLst>
                </a:gridCol>
              </a:tblGrid>
              <a:tr h="342829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DÍA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FECHA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ACTIVIDAD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MUNICIPIO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831826"/>
                  </a:ext>
                </a:extLst>
              </a:tr>
              <a:tr h="347134"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Mie-Jue-Vie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16-18 de nov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Semana TIC 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Ibagué - Acqua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301035"/>
                  </a:ext>
                </a:extLst>
              </a:tr>
              <a:tr h="347134">
                <a:tc>
                  <a:txBody>
                    <a:bodyPr/>
                    <a:lstStyle/>
                    <a:p>
                      <a:r>
                        <a:rPr lang="es-ES"/>
                        <a:t>Miércoles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16 de noviembre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Firma protocolaria PSA 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Bogotá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271847"/>
                  </a:ext>
                </a:extLst>
              </a:tr>
              <a:tr h="347134">
                <a:tc>
                  <a:txBody>
                    <a:bodyPr/>
                    <a:lstStyle/>
                    <a:p>
                      <a:r>
                        <a:rPr lang="es-ES" dirty="0"/>
                        <a:t>Jueves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>
                          <a:highlight>
                            <a:srgbClr val="00FFFF"/>
                          </a:highlight>
                        </a:rPr>
                        <a:t>17 de noviembre</a:t>
                      </a:r>
                      <a:endParaRPr lang="es-CO" dirty="0">
                        <a:highlight>
                          <a:srgbClr val="00FFFF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FF"/>
                          </a:highlight>
                        </a:rPr>
                        <a:t>Día del ambientalista </a:t>
                      </a:r>
                      <a:endParaRPr lang="es-CO" dirty="0">
                        <a:highlight>
                          <a:srgbClr val="00FFFF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Redes sociales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663300"/>
                  </a:ext>
                </a:extLst>
              </a:tr>
              <a:tr h="347134">
                <a:tc>
                  <a:txBody>
                    <a:bodyPr/>
                    <a:lstStyle/>
                    <a:p>
                      <a:r>
                        <a:rPr lang="es-ES" dirty="0"/>
                        <a:t>Jueves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>
                          <a:highlight>
                            <a:srgbClr val="00FFFF"/>
                          </a:highlight>
                        </a:rPr>
                        <a:t>17 de noviembre</a:t>
                      </a:r>
                      <a:endParaRPr lang="es-CO" dirty="0">
                        <a:highlight>
                          <a:srgbClr val="00FFFF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FF"/>
                          </a:highlight>
                        </a:rPr>
                        <a:t>Día del aire puro</a:t>
                      </a:r>
                      <a:endParaRPr lang="es-CO" dirty="0">
                        <a:highlight>
                          <a:srgbClr val="00FFFF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Redes sociales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603990"/>
                  </a:ext>
                </a:extLst>
              </a:tr>
              <a:tr h="342830"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Lunes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21 de noviembre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Rueda de prensa Restauración </a:t>
                      </a:r>
                      <a:r>
                        <a:rPr lang="es-ES" dirty="0" err="1">
                          <a:highlight>
                            <a:srgbClr val="00FF00"/>
                          </a:highlight>
                        </a:rPr>
                        <a:t>ecológ</a:t>
                      </a:r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.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Ibagué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52735"/>
                  </a:ext>
                </a:extLst>
              </a:tr>
              <a:tr h="342829"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Viernes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25 de noviembre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Capacitación CIDEAS </a:t>
                      </a:r>
                      <a:r>
                        <a:rPr lang="es-ES" dirty="0" err="1">
                          <a:highlight>
                            <a:srgbClr val="00FF00"/>
                          </a:highlight>
                        </a:rPr>
                        <a:t>MinAmbiente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Ibagué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735749"/>
                  </a:ext>
                </a:extLst>
              </a:tr>
              <a:tr h="342829"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Martes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</a:rPr>
                        <a:t>26 de noviembre</a:t>
                      </a:r>
                      <a:endParaRPr lang="es-CO" dirty="0">
                        <a:solidFill>
                          <a:schemeClr val="tx1"/>
                        </a:solidFill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Primera piedra PTAR 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Villahermosa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8903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6458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29A24A26-872C-4175-B97A-F85CBCFAC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778" y="828004"/>
            <a:ext cx="8728690" cy="716592"/>
          </a:xfrm>
        </p:spPr>
        <p:txBody>
          <a:bodyPr>
            <a:noAutofit/>
          </a:bodyPr>
          <a:lstStyle/>
          <a:p>
            <a:r>
              <a:rPr lang="es-ES" sz="2800" b="1" dirty="0"/>
              <a:t>EVENTOS Y FECHAS AMBIENTALES </a:t>
            </a:r>
            <a:br>
              <a:rPr lang="es-ES" sz="2800" b="1" dirty="0"/>
            </a:br>
            <a:r>
              <a:rPr lang="es-ES" sz="2800" b="1" dirty="0"/>
              <a:t>NOVIEMBRE 2022</a:t>
            </a:r>
            <a:endParaRPr lang="es-ES" sz="1800" b="1" dirty="0"/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16DD9589-4DE0-482A-BE3D-10393848E6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70216"/>
              </p:ext>
            </p:extLst>
          </p:nvPr>
        </p:nvGraphicFramePr>
        <p:xfrm>
          <a:off x="243378" y="2052471"/>
          <a:ext cx="10957099" cy="1828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0549">
                  <a:extLst>
                    <a:ext uri="{9D8B030D-6E8A-4147-A177-3AD203B41FA5}">
                      <a16:colId xmlns:a16="http://schemas.microsoft.com/office/drawing/2014/main" val="4119193475"/>
                    </a:ext>
                  </a:extLst>
                </a:gridCol>
                <a:gridCol w="1865746">
                  <a:extLst>
                    <a:ext uri="{9D8B030D-6E8A-4147-A177-3AD203B41FA5}">
                      <a16:colId xmlns:a16="http://schemas.microsoft.com/office/drawing/2014/main" val="1568045033"/>
                    </a:ext>
                  </a:extLst>
                </a:gridCol>
                <a:gridCol w="4562764">
                  <a:extLst>
                    <a:ext uri="{9D8B030D-6E8A-4147-A177-3AD203B41FA5}">
                      <a16:colId xmlns:a16="http://schemas.microsoft.com/office/drawing/2014/main" val="29590006"/>
                    </a:ext>
                  </a:extLst>
                </a:gridCol>
                <a:gridCol w="3368040">
                  <a:extLst>
                    <a:ext uri="{9D8B030D-6E8A-4147-A177-3AD203B41FA5}">
                      <a16:colId xmlns:a16="http://schemas.microsoft.com/office/drawing/2014/main" val="1571670191"/>
                    </a:ext>
                  </a:extLst>
                </a:gridCol>
              </a:tblGrid>
              <a:tr h="342829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DÍA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FECHA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ACTIVIDAD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MUNICIPIO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831826"/>
                  </a:ext>
                </a:extLst>
              </a:tr>
              <a:tr h="347134"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Domingo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27 de noviembre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highlight>
                            <a:srgbClr val="00FF00"/>
                          </a:highlight>
                        </a:rPr>
                        <a:t>Bioexpedicionarios</a:t>
                      </a:r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 visita predio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highlight>
                            <a:srgbClr val="00FF00"/>
                          </a:highlight>
                        </a:rPr>
                        <a:t>Vallecito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0639988"/>
                  </a:ext>
                </a:extLst>
              </a:tr>
              <a:tr h="347134">
                <a:tc>
                  <a:txBody>
                    <a:bodyPr/>
                    <a:lstStyle/>
                    <a:p>
                      <a:r>
                        <a:rPr lang="es-ES" dirty="0"/>
                        <a:t>Martes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29 de noviembre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Audiencia pública  </a:t>
                      </a:r>
                      <a:r>
                        <a:rPr lang="es-ES" dirty="0" err="1"/>
                        <a:t>Usocoello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El Espinal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051085"/>
                  </a:ext>
                </a:extLst>
              </a:tr>
              <a:tr h="347134"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Lunes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</a:rPr>
                        <a:t>28 de noviembre</a:t>
                      </a:r>
                      <a:endParaRPr lang="es-CO" dirty="0">
                        <a:solidFill>
                          <a:schemeClr val="tx1"/>
                        </a:solidFill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Feria de las ONG 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>
                          <a:highlight>
                            <a:srgbClr val="00FF00"/>
                          </a:highlight>
                        </a:rPr>
                        <a:t>Ibagué </a:t>
                      </a:r>
                      <a:endParaRPr lang="es-CO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569852"/>
                  </a:ext>
                </a:extLst>
              </a:tr>
              <a:tr h="347134">
                <a:tc>
                  <a:txBody>
                    <a:bodyPr/>
                    <a:lstStyle/>
                    <a:p>
                      <a:r>
                        <a:rPr lang="es-ES" dirty="0"/>
                        <a:t>Martes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FF"/>
                          </a:highlight>
                        </a:rPr>
                        <a:t>29 de noviembre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00FFFF"/>
                          </a:highlight>
                        </a:rPr>
                        <a:t>Día conservación jaguar</a:t>
                      </a:r>
                      <a:endParaRPr lang="es-CO" dirty="0">
                        <a:highlight>
                          <a:srgbClr val="00FFFF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Redes sociales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8267307"/>
                  </a:ext>
                </a:extLst>
              </a:tr>
            </a:tbl>
          </a:graphicData>
        </a:graphic>
      </p:graphicFrame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16DD9589-4DE0-482A-BE3D-10393848E6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394645"/>
              </p:ext>
            </p:extLst>
          </p:nvPr>
        </p:nvGraphicFramePr>
        <p:xfrm>
          <a:off x="243378" y="3846477"/>
          <a:ext cx="10957099" cy="190284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8592">
                  <a:extLst>
                    <a:ext uri="{9D8B030D-6E8A-4147-A177-3AD203B41FA5}">
                      <a16:colId xmlns:a16="http://schemas.microsoft.com/office/drawing/2014/main" val="4119193475"/>
                    </a:ext>
                  </a:extLst>
                </a:gridCol>
                <a:gridCol w="1886939">
                  <a:extLst>
                    <a:ext uri="{9D8B030D-6E8A-4147-A177-3AD203B41FA5}">
                      <a16:colId xmlns:a16="http://schemas.microsoft.com/office/drawing/2014/main" val="1568045033"/>
                    </a:ext>
                  </a:extLst>
                </a:gridCol>
                <a:gridCol w="4590473">
                  <a:extLst>
                    <a:ext uri="{9D8B030D-6E8A-4147-A177-3AD203B41FA5}">
                      <a16:colId xmlns:a16="http://schemas.microsoft.com/office/drawing/2014/main" val="29590006"/>
                    </a:ext>
                  </a:extLst>
                </a:gridCol>
                <a:gridCol w="3331095">
                  <a:extLst>
                    <a:ext uri="{9D8B030D-6E8A-4147-A177-3AD203B41FA5}">
                      <a16:colId xmlns:a16="http://schemas.microsoft.com/office/drawing/2014/main" val="1571670191"/>
                    </a:ext>
                  </a:extLst>
                </a:gridCol>
              </a:tblGrid>
              <a:tr h="34713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Viernes</a:t>
                      </a:r>
                      <a:endParaRPr lang="es-CO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de diciembre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Visita obra bioingeniería</a:t>
                      </a:r>
                      <a:endParaRPr lang="es-CO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Rioblanco</a:t>
                      </a:r>
                      <a:endParaRPr lang="es-CO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1994198"/>
                  </a:ext>
                </a:extLst>
              </a:tr>
              <a:tr h="319427">
                <a:tc>
                  <a:txBody>
                    <a:bodyPr/>
                    <a:lstStyle/>
                    <a:p>
                      <a:r>
                        <a:rPr lang="es-ES" dirty="0"/>
                        <a:t>Sábado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 de diciembre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Diálogos regionales 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Ibagué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980336"/>
                  </a:ext>
                </a:extLst>
              </a:tr>
              <a:tr h="433958">
                <a:tc>
                  <a:txBody>
                    <a:bodyPr/>
                    <a:lstStyle/>
                    <a:p>
                      <a:r>
                        <a:rPr lang="es-ES" dirty="0"/>
                        <a:t>Domingo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4 de diciembre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Visita asociaciones mujeres La Virginia 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El Cairo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845225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r>
                        <a:rPr lang="es-ES" dirty="0"/>
                        <a:t>Martes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6 de diciembre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Cierre Manos al agua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ighlight>
                            <a:srgbClr val="FFFF00"/>
                          </a:highlight>
                        </a:rPr>
                        <a:t>Ibagué</a:t>
                      </a:r>
                      <a:endParaRPr lang="es-CO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809416"/>
                  </a:ext>
                </a:extLst>
              </a:tr>
              <a:tr h="371606">
                <a:tc>
                  <a:txBody>
                    <a:bodyPr/>
                    <a:lstStyle/>
                    <a:p>
                      <a:r>
                        <a:rPr lang="es-ES" dirty="0"/>
                        <a:t>Miércoles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7 de diciembre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Día verde </a:t>
                      </a:r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es-ES" baseline="0" dirty="0" smtClean="0">
                          <a:solidFill>
                            <a:schemeClr val="tx1"/>
                          </a:solidFill>
                        </a:rPr>
                        <a:t> Recorrido 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highlight>
                            <a:srgbClr val="FFFF00"/>
                          </a:highlight>
                        </a:rPr>
                        <a:t>Ibagué</a:t>
                      </a:r>
                      <a:endParaRPr lang="es-CO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0515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34983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7546</TotalTime>
  <Words>244</Words>
  <Application>Microsoft Office PowerPoint</Application>
  <PresentationFormat>Panorámica</PresentationFormat>
  <Paragraphs>111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EVENTOS Y FECHAS AMBIENTALES  NOVIEMBRE 2022</vt:lpstr>
      <vt:lpstr>EVENTOS Y FECHAS AMBIENTALES  NOVIEMBRE 2022</vt:lpstr>
      <vt:lpstr>EVENTOS Y FECHAS AMBIENTALES  NOVIEMBRE 2022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SANDRA CATALINA MORENO CORREA</cp:lastModifiedBy>
  <cp:revision>139</cp:revision>
  <dcterms:created xsi:type="dcterms:W3CDTF">2022-05-03T14:25:21Z</dcterms:created>
  <dcterms:modified xsi:type="dcterms:W3CDTF">2022-12-14T20:32:01Z</dcterms:modified>
</cp:coreProperties>
</file>